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21.xml" ContentType="application/vnd.openxmlformats-officedocument.presentationml.notesSlide+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5" r:id="rId24"/>
    <p:sldId id="284" r:id="rId25"/>
    <p:sldId id="28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85538" autoAdjust="0"/>
  </p:normalViewPr>
  <p:slideViewPr>
    <p:cSldViewPr snapToGrid="0">
      <p:cViewPr varScale="1">
        <p:scale>
          <a:sx n="43" d="100"/>
          <a:sy n="43" d="100"/>
        </p:scale>
        <p:origin x="-33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hyperlink" Target="https://www.justice.gov/crt/civil-rights-institutionalized-persons" TargetMode="External"/><Relationship Id="rId2" Type="http://schemas.openxmlformats.org/officeDocument/2006/relationships/hyperlink" Target="https://www.ada.gov/2010_regs.htm" TargetMode="External"/><Relationship Id="rId1" Type="http://schemas.openxmlformats.org/officeDocument/2006/relationships/hyperlink" Target="http://www.archives.gov/exhibits/charters/constitution_transcript.html" TargetMode="External"/><Relationship Id="rId6" Type="http://schemas.openxmlformats.org/officeDocument/2006/relationships/hyperlink" Target="https://www.ada.gov/cguide.htm" TargetMode="External"/><Relationship Id="rId5" Type="http://schemas.openxmlformats.org/officeDocument/2006/relationships/hyperlink" Target="http://idea.ed.gov/explore/view/p/,root,statute," TargetMode="External"/><Relationship Id="rId4" Type="http://schemas.openxmlformats.org/officeDocument/2006/relationships/hyperlink" Target="https://www.medicaid.gov/medicaid-chip-program-information/by-topics/long-term-services-and-supports/home-and-community-based-services/downloads/final-rule-fact-sheet.pdf"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www.dbhds.virginia.gov/library/licensing/ol-children-regulations.pdf" TargetMode="External"/><Relationship Id="rId2" Type="http://schemas.openxmlformats.org/officeDocument/2006/relationships/hyperlink" Target="http://www.dmas.virginia.gov/Content_atchs/atchs/disabled.pdf" TargetMode="External"/><Relationship Id="rId1" Type="http://schemas.openxmlformats.org/officeDocument/2006/relationships/hyperlink" Target="http://www.dbhds.virginia.gov/library/human%20rights/rules%20%20regulations%20to%20assure%20the%20rights%20%20%20%20%202014.pdf" TargetMode="External"/><Relationship Id="rId5" Type="http://schemas.openxmlformats.org/officeDocument/2006/relationships/hyperlink" Target="http://law.lis.virginia.gov/vacode/title37.2/chapter4/" TargetMode="External"/><Relationship Id="rId4" Type="http://schemas.openxmlformats.org/officeDocument/2006/relationships/hyperlink" Target="http://www.dbhds.virginia.gov/library/licensing/ol-12vac35-105dec2011.pdf"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www.dbhds.virginia.gov/library/developmental%20services/dds%20childrens%20crisis%20standards%2082715.doc" TargetMode="External"/><Relationship Id="rId1" Type="http://schemas.openxmlformats.org/officeDocument/2006/relationships/hyperlink" Target="http://www.dbhds.virginia.gov/library/developmental%20services/dds%20reach%20program%20standards%208%2031%2015.doc"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justice.gov/crt/civil-rights-institutionalized-persons" TargetMode="External"/><Relationship Id="rId2" Type="http://schemas.openxmlformats.org/officeDocument/2006/relationships/hyperlink" Target="https://www.ada.gov/2010_regs.htm" TargetMode="External"/><Relationship Id="rId1" Type="http://schemas.openxmlformats.org/officeDocument/2006/relationships/hyperlink" Target="http://www.archives.gov/exhibits/charters/constitution_transcript.html" TargetMode="External"/><Relationship Id="rId6" Type="http://schemas.openxmlformats.org/officeDocument/2006/relationships/hyperlink" Target="https://www.ada.gov/cguide.htm#anchor65610" TargetMode="External"/><Relationship Id="rId5" Type="http://schemas.openxmlformats.org/officeDocument/2006/relationships/hyperlink" Target="http://idea.ed.gov/explore/view/p/,root,statute," TargetMode="External"/><Relationship Id="rId4" Type="http://schemas.openxmlformats.org/officeDocument/2006/relationships/hyperlink" Target="https://www.medicaid.gov/medicaid-chip-program-information/by-topics/long-term-services-and-supports/home-and-community-based-services/downloads/final-rule-fact-sheet.pdf"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www.dmas.virginia.gov/Content_atchs/atchs/disabled.pdf" TargetMode="External"/><Relationship Id="rId2" Type="http://schemas.openxmlformats.org/officeDocument/2006/relationships/hyperlink" Target="http://www.dbhds.virginia.gov/library/human%20rights/rules%20%20regulations%20to%20assure%20the%20rights%20%20%20%20%202014.pdf" TargetMode="External"/><Relationship Id="rId1" Type="http://schemas.openxmlformats.org/officeDocument/2006/relationships/hyperlink" Target="http://law.lis.virginia.gov/vacode/title37.2/chapter4/" TargetMode="External"/><Relationship Id="rId5" Type="http://schemas.openxmlformats.org/officeDocument/2006/relationships/hyperlink" Target="http://www.dbhds.virginia.gov/library/licensing/ol-12vac35-105dec2011.pdf" TargetMode="External"/><Relationship Id="rId4" Type="http://schemas.openxmlformats.org/officeDocument/2006/relationships/hyperlink" Target="http://www.dbhds.virginia.gov/library/licensing/ol-children-regulations.pdf"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www.dbhds.virginia.gov/library/developmental%20services/dds%20childrens%20crisis%20standards%2082715.doc" TargetMode="External"/><Relationship Id="rId1" Type="http://schemas.openxmlformats.org/officeDocument/2006/relationships/hyperlink" Target="http://www.dbhds.virginia.gov/library/developmental%20services/dds%20reach%20program%20standards%208%2031%2015.doc"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F4FD4-4451-4E47-83C7-99D0F94FD97C}" type="doc">
      <dgm:prSet loTypeId="urn:microsoft.com/office/officeart/2005/8/layout/rings+Icon" loCatId="relationship" qsTypeId="urn:microsoft.com/office/officeart/2005/8/quickstyle/3d3" qsCatId="3D" csTypeId="urn:microsoft.com/office/officeart/2005/8/colors/accent2_2" csCatId="accent2" phldr="1"/>
      <dgm:spPr/>
    </dgm:pt>
    <dgm:pt modelId="{3F290B69-8395-4BF9-9295-549CC6F85EBC}">
      <dgm:prSet phldrT="[Text]" custT="1"/>
      <dgm:spPr/>
      <dgm:t>
        <a:bodyPr/>
        <a:lstStyle/>
        <a:p>
          <a:pPr algn="ctr"/>
          <a:endParaRPr lang="en-US" sz="3000" dirty="0"/>
        </a:p>
      </dgm:t>
    </dgm:pt>
    <dgm:pt modelId="{8414E86C-C7F9-4DE8-A360-52D01D794FE7}" type="sibTrans" cxnId="{A9DDB0CE-A6D4-463D-9E74-E6B803CFCADF}">
      <dgm:prSet/>
      <dgm:spPr/>
      <dgm:t>
        <a:bodyPr/>
        <a:lstStyle/>
        <a:p>
          <a:endParaRPr lang="en-US"/>
        </a:p>
      </dgm:t>
    </dgm:pt>
    <dgm:pt modelId="{D06B5AD5-CC92-4FFA-9D40-7FB9A37D472D}" type="parTrans" cxnId="{A9DDB0CE-A6D4-463D-9E74-E6B803CFCADF}">
      <dgm:prSet/>
      <dgm:spPr/>
      <dgm:t>
        <a:bodyPr/>
        <a:lstStyle/>
        <a:p>
          <a:endParaRPr lang="en-US"/>
        </a:p>
      </dgm:t>
    </dgm:pt>
    <dgm:pt modelId="{51844C5D-FB85-4CE0-A12E-B471F1697F13}" type="pres">
      <dgm:prSet presAssocID="{D2DF4FD4-4451-4E47-83C7-99D0F94FD97C}" presName="Name0" presStyleCnt="0">
        <dgm:presLayoutVars>
          <dgm:chMax val="7"/>
          <dgm:dir/>
          <dgm:resizeHandles val="exact"/>
        </dgm:presLayoutVars>
      </dgm:prSet>
      <dgm:spPr/>
    </dgm:pt>
    <dgm:pt modelId="{66A93087-71DD-4BAC-9B28-BBA1982ED187}" type="pres">
      <dgm:prSet presAssocID="{D2DF4FD4-4451-4E47-83C7-99D0F94FD97C}" presName="ellipse1" presStyleLbl="vennNode1" presStyleIdx="0" presStyleCnt="1" custScaleX="86453" custScaleY="81699" custLinFactNeighborX="-19584" custLinFactNeighborY="5167">
        <dgm:presLayoutVars>
          <dgm:bulletEnabled val="1"/>
        </dgm:presLayoutVars>
      </dgm:prSet>
      <dgm:spPr/>
      <dgm:t>
        <a:bodyPr/>
        <a:lstStyle/>
        <a:p>
          <a:endParaRPr lang="en-US"/>
        </a:p>
      </dgm:t>
    </dgm:pt>
  </dgm:ptLst>
  <dgm:cxnLst>
    <dgm:cxn modelId="{04568AFD-9510-4B9F-98D3-F8654EEAE7BE}" type="presOf" srcId="{D2DF4FD4-4451-4E47-83C7-99D0F94FD97C}" destId="{51844C5D-FB85-4CE0-A12E-B471F1697F13}" srcOrd="0" destOrd="0" presId="urn:microsoft.com/office/officeart/2005/8/layout/rings+Icon"/>
    <dgm:cxn modelId="{A9DDB0CE-A6D4-463D-9E74-E6B803CFCADF}" srcId="{D2DF4FD4-4451-4E47-83C7-99D0F94FD97C}" destId="{3F290B69-8395-4BF9-9295-549CC6F85EBC}" srcOrd="0" destOrd="0" parTransId="{D06B5AD5-CC92-4FFA-9D40-7FB9A37D472D}" sibTransId="{8414E86C-C7F9-4DE8-A360-52D01D794FE7}"/>
    <dgm:cxn modelId="{C9642AE4-C41C-40E4-9429-54BACF7E1180}" type="presOf" srcId="{3F290B69-8395-4BF9-9295-549CC6F85EBC}" destId="{66A93087-71DD-4BAC-9B28-BBA1982ED187}" srcOrd="0" destOrd="0" presId="urn:microsoft.com/office/officeart/2005/8/layout/rings+Icon"/>
    <dgm:cxn modelId="{84FFB974-C1E0-4A51-9A02-5DA7502DB0C7}" type="presParOf" srcId="{51844C5D-FB85-4CE0-A12E-B471F1697F13}" destId="{66A93087-71DD-4BAC-9B28-BBA1982ED187}" srcOrd="0" destOrd="0" presId="urn:microsoft.com/office/officeart/2005/8/layout/rings+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EABBA-D3AC-4C35-95A4-A0DF218400B2}" type="doc">
      <dgm:prSet loTypeId="urn:microsoft.com/office/officeart/2009/3/layout/IncreasingArrowsProcess" loCatId="process" qsTypeId="urn:microsoft.com/office/officeart/2005/8/quickstyle/simple1" qsCatId="simple" csTypeId="urn:microsoft.com/office/officeart/2005/8/colors/accent2_4" csCatId="accent2" phldr="1"/>
      <dgm:spPr/>
      <dgm:t>
        <a:bodyPr/>
        <a:lstStyle/>
        <a:p>
          <a:endParaRPr lang="en-US"/>
        </a:p>
      </dgm:t>
    </dgm:pt>
    <dgm:pt modelId="{DAE8AF57-D774-4975-80DE-29115470A9F0}">
      <dgm:prSet phldrT="[Text]"/>
      <dgm:spPr/>
      <dgm:t>
        <a:bodyPr/>
        <a:lstStyle/>
        <a:p>
          <a:r>
            <a:rPr lang="en-US" dirty="0" smtClean="0"/>
            <a:t>2008</a:t>
          </a:r>
          <a:endParaRPr lang="en-US" dirty="0"/>
        </a:p>
      </dgm:t>
    </dgm:pt>
    <dgm:pt modelId="{09BE1A70-F0E9-493F-8B1F-02F46538E750}" type="parTrans" cxnId="{315614A9-6C4D-4761-86A9-02C90A22AF90}">
      <dgm:prSet/>
      <dgm:spPr/>
      <dgm:t>
        <a:bodyPr/>
        <a:lstStyle/>
        <a:p>
          <a:endParaRPr lang="en-US"/>
        </a:p>
      </dgm:t>
    </dgm:pt>
    <dgm:pt modelId="{71975F69-5E27-45B3-9E7D-07B65EF85A31}" type="sibTrans" cxnId="{315614A9-6C4D-4761-86A9-02C90A22AF90}">
      <dgm:prSet/>
      <dgm:spPr/>
      <dgm:t>
        <a:bodyPr/>
        <a:lstStyle/>
        <a:p>
          <a:endParaRPr lang="en-US"/>
        </a:p>
      </dgm:t>
    </dgm:pt>
    <dgm:pt modelId="{27B1D9A7-2D21-4344-9DB4-89D629FF9F8F}">
      <dgm:prSet phldrT="[Text]"/>
      <dgm:spPr/>
      <dgm:t>
        <a:bodyPr/>
        <a:lstStyle/>
        <a:p>
          <a:r>
            <a:rPr lang="en-US" dirty="0" smtClean="0"/>
            <a:t>Department of Justice (DOJ) launched a CRIPA investigation at Central Virginia Training Center (CVTC).</a:t>
          </a:r>
          <a:endParaRPr lang="en-US" dirty="0"/>
        </a:p>
      </dgm:t>
    </dgm:pt>
    <dgm:pt modelId="{45B6BF0A-0652-46B6-AA53-6BF006276D90}" type="parTrans" cxnId="{C689D5BE-F30E-474F-A0D9-F375A06065AC}">
      <dgm:prSet/>
      <dgm:spPr/>
      <dgm:t>
        <a:bodyPr/>
        <a:lstStyle/>
        <a:p>
          <a:endParaRPr lang="en-US"/>
        </a:p>
      </dgm:t>
    </dgm:pt>
    <dgm:pt modelId="{42D1AD2F-96EB-4550-94CA-B2D31CC91B39}" type="sibTrans" cxnId="{C689D5BE-F30E-474F-A0D9-F375A06065AC}">
      <dgm:prSet/>
      <dgm:spPr/>
      <dgm:t>
        <a:bodyPr/>
        <a:lstStyle/>
        <a:p>
          <a:endParaRPr lang="en-US"/>
        </a:p>
      </dgm:t>
    </dgm:pt>
    <dgm:pt modelId="{67BB2608-EC07-4E7E-81C3-046B281C677C}">
      <dgm:prSet phldrT="[Text]"/>
      <dgm:spPr/>
      <dgm:t>
        <a:bodyPr/>
        <a:lstStyle/>
        <a:p>
          <a:r>
            <a:rPr lang="en-US" dirty="0" smtClean="0"/>
            <a:t>2010</a:t>
          </a:r>
          <a:endParaRPr lang="en-US" dirty="0"/>
        </a:p>
      </dgm:t>
    </dgm:pt>
    <dgm:pt modelId="{19FDD685-0DF2-47C1-91AF-7AE7228AC9A8}" type="parTrans" cxnId="{A901EEAC-B0CA-4AF6-BF72-F85998FB384A}">
      <dgm:prSet/>
      <dgm:spPr/>
      <dgm:t>
        <a:bodyPr/>
        <a:lstStyle/>
        <a:p>
          <a:endParaRPr lang="en-US"/>
        </a:p>
      </dgm:t>
    </dgm:pt>
    <dgm:pt modelId="{F3BE0B02-57B3-495F-916A-478CBFAC652D}" type="sibTrans" cxnId="{A901EEAC-B0CA-4AF6-BF72-F85998FB384A}">
      <dgm:prSet/>
      <dgm:spPr/>
      <dgm:t>
        <a:bodyPr/>
        <a:lstStyle/>
        <a:p>
          <a:endParaRPr lang="en-US"/>
        </a:p>
      </dgm:t>
    </dgm:pt>
    <dgm:pt modelId="{DB654405-1ADE-4FE9-816B-B20DCFF66307}">
      <dgm:prSet phldrT="[Text]"/>
      <dgm:spPr/>
      <dgm:t>
        <a:bodyPr/>
        <a:lstStyle/>
        <a:p>
          <a:r>
            <a:rPr lang="en-US" dirty="0" smtClean="0"/>
            <a:t>DOJ expanded its CVTC investigation to include other training centers and community based care.</a:t>
          </a:r>
          <a:endParaRPr lang="en-US" dirty="0"/>
        </a:p>
      </dgm:t>
    </dgm:pt>
    <dgm:pt modelId="{51324BB1-5B2E-405F-B83B-55E4B733312E}" type="parTrans" cxnId="{1E27F652-1034-4D73-B5E9-14D602BA11ED}">
      <dgm:prSet/>
      <dgm:spPr/>
      <dgm:t>
        <a:bodyPr/>
        <a:lstStyle/>
        <a:p>
          <a:endParaRPr lang="en-US"/>
        </a:p>
      </dgm:t>
    </dgm:pt>
    <dgm:pt modelId="{0B5CC634-DFF9-4AFE-A349-E44A5B00F39C}" type="sibTrans" cxnId="{1E27F652-1034-4D73-B5E9-14D602BA11ED}">
      <dgm:prSet/>
      <dgm:spPr/>
      <dgm:t>
        <a:bodyPr/>
        <a:lstStyle/>
        <a:p>
          <a:endParaRPr lang="en-US"/>
        </a:p>
      </dgm:t>
    </dgm:pt>
    <dgm:pt modelId="{36BB1CA1-3713-43A8-9EA9-9C7D699A4825}">
      <dgm:prSet phldrT="[Text]"/>
      <dgm:spPr/>
      <dgm:t>
        <a:bodyPr/>
        <a:lstStyle/>
        <a:p>
          <a:r>
            <a:rPr lang="en-US" dirty="0" smtClean="0"/>
            <a:t>2011</a:t>
          </a:r>
          <a:endParaRPr lang="en-US" dirty="0"/>
        </a:p>
      </dgm:t>
    </dgm:pt>
    <dgm:pt modelId="{A3799C35-8050-438A-81B8-0C73F4EABF62}" type="parTrans" cxnId="{98686157-0302-4232-9AC3-EC22467BA912}">
      <dgm:prSet/>
      <dgm:spPr/>
      <dgm:t>
        <a:bodyPr/>
        <a:lstStyle/>
        <a:p>
          <a:endParaRPr lang="en-US"/>
        </a:p>
      </dgm:t>
    </dgm:pt>
    <dgm:pt modelId="{78889D85-CD66-45AC-9C02-8438AFEC18BB}" type="sibTrans" cxnId="{98686157-0302-4232-9AC3-EC22467BA912}">
      <dgm:prSet/>
      <dgm:spPr/>
      <dgm:t>
        <a:bodyPr/>
        <a:lstStyle/>
        <a:p>
          <a:endParaRPr lang="en-US"/>
        </a:p>
      </dgm:t>
    </dgm:pt>
    <dgm:pt modelId="{C2067FA7-6923-4FF3-809D-CC9A72EE6C5D}">
      <dgm:prSet phldrT="[Text]"/>
      <dgm:spPr/>
      <dgm:t>
        <a:bodyPr/>
        <a:lstStyle/>
        <a:p>
          <a:r>
            <a:rPr lang="en-US" dirty="0" smtClean="0"/>
            <a:t>DOJ completed its expanded investigation and issued a findings letter.</a:t>
          </a:r>
          <a:endParaRPr lang="en-US" dirty="0"/>
        </a:p>
      </dgm:t>
    </dgm:pt>
    <dgm:pt modelId="{461197A7-EFB6-4E58-A8BE-CE9E8D879DB6}" type="parTrans" cxnId="{9A483615-4B20-4DF2-9241-22ED525EAD47}">
      <dgm:prSet/>
      <dgm:spPr/>
      <dgm:t>
        <a:bodyPr/>
        <a:lstStyle/>
        <a:p>
          <a:endParaRPr lang="en-US"/>
        </a:p>
      </dgm:t>
    </dgm:pt>
    <dgm:pt modelId="{F539E615-1754-4DC0-A0B0-26EBF44F30B3}" type="sibTrans" cxnId="{9A483615-4B20-4DF2-9241-22ED525EAD47}">
      <dgm:prSet/>
      <dgm:spPr/>
      <dgm:t>
        <a:bodyPr/>
        <a:lstStyle/>
        <a:p>
          <a:endParaRPr lang="en-US"/>
        </a:p>
      </dgm:t>
    </dgm:pt>
    <dgm:pt modelId="{FA583726-E669-41E8-BBC2-BBC70FA365D1}">
      <dgm:prSet/>
      <dgm:spPr/>
      <dgm:t>
        <a:bodyPr/>
        <a:lstStyle/>
        <a:p>
          <a:r>
            <a:rPr lang="en-US" dirty="0" smtClean="0"/>
            <a:t>2012</a:t>
          </a:r>
          <a:endParaRPr lang="en-US" dirty="0"/>
        </a:p>
      </dgm:t>
    </dgm:pt>
    <dgm:pt modelId="{C1420A47-2609-4021-912E-DD0DFEBE051B}" type="parTrans" cxnId="{53D0DBC5-EAED-4381-A7A1-CFBBDF2362BC}">
      <dgm:prSet/>
      <dgm:spPr/>
      <dgm:t>
        <a:bodyPr/>
        <a:lstStyle/>
        <a:p>
          <a:endParaRPr lang="en-US"/>
        </a:p>
      </dgm:t>
    </dgm:pt>
    <dgm:pt modelId="{E2DC18E9-74F4-4C9B-980D-5A0AB779E164}" type="sibTrans" cxnId="{53D0DBC5-EAED-4381-A7A1-CFBBDF2362BC}">
      <dgm:prSet/>
      <dgm:spPr/>
      <dgm:t>
        <a:bodyPr/>
        <a:lstStyle/>
        <a:p>
          <a:endParaRPr lang="en-US"/>
        </a:p>
      </dgm:t>
    </dgm:pt>
    <dgm:pt modelId="{E530F32B-3644-4D62-96F4-118C4D567283}">
      <dgm:prSet/>
      <dgm:spPr/>
      <dgm:t>
        <a:bodyPr/>
        <a:lstStyle/>
        <a:p>
          <a:r>
            <a:rPr lang="en-US" dirty="0" smtClean="0"/>
            <a:t>A federal judge approved the settlement agreement reached by DOJ and the Commonwealth. </a:t>
          </a:r>
          <a:endParaRPr lang="en-US" dirty="0"/>
        </a:p>
      </dgm:t>
    </dgm:pt>
    <dgm:pt modelId="{B6196092-50D3-4806-BF7F-E5856E09E8BC}" type="parTrans" cxnId="{30A71BFB-5F82-4F60-AD35-E5E914DAEDD5}">
      <dgm:prSet/>
      <dgm:spPr/>
      <dgm:t>
        <a:bodyPr/>
        <a:lstStyle/>
        <a:p>
          <a:endParaRPr lang="en-US"/>
        </a:p>
      </dgm:t>
    </dgm:pt>
    <dgm:pt modelId="{8F56EF7C-BC81-4F4E-9791-CE3E16D76543}" type="sibTrans" cxnId="{30A71BFB-5F82-4F60-AD35-E5E914DAEDD5}">
      <dgm:prSet/>
      <dgm:spPr/>
      <dgm:t>
        <a:bodyPr/>
        <a:lstStyle/>
        <a:p>
          <a:endParaRPr lang="en-US"/>
        </a:p>
      </dgm:t>
    </dgm:pt>
    <dgm:pt modelId="{9820AB24-3384-4B3C-9120-10F6ACC33D6F}" type="pres">
      <dgm:prSet presAssocID="{D86EABBA-D3AC-4C35-95A4-A0DF218400B2}" presName="Name0" presStyleCnt="0">
        <dgm:presLayoutVars>
          <dgm:chMax val="5"/>
          <dgm:chPref val="5"/>
          <dgm:dir/>
          <dgm:animLvl val="lvl"/>
        </dgm:presLayoutVars>
      </dgm:prSet>
      <dgm:spPr/>
      <dgm:t>
        <a:bodyPr/>
        <a:lstStyle/>
        <a:p>
          <a:endParaRPr lang="en-US"/>
        </a:p>
      </dgm:t>
    </dgm:pt>
    <dgm:pt modelId="{A3AB0713-76CF-4682-8562-B5FD64862C6A}" type="pres">
      <dgm:prSet presAssocID="{DAE8AF57-D774-4975-80DE-29115470A9F0}" presName="parentText1" presStyleLbl="node1" presStyleIdx="0" presStyleCnt="4">
        <dgm:presLayoutVars>
          <dgm:chMax/>
          <dgm:chPref val="3"/>
          <dgm:bulletEnabled val="1"/>
        </dgm:presLayoutVars>
      </dgm:prSet>
      <dgm:spPr/>
      <dgm:t>
        <a:bodyPr/>
        <a:lstStyle/>
        <a:p>
          <a:endParaRPr lang="en-US"/>
        </a:p>
      </dgm:t>
    </dgm:pt>
    <dgm:pt modelId="{0B78E6B4-DC0B-44D3-85FD-377FB2F34402}" type="pres">
      <dgm:prSet presAssocID="{DAE8AF57-D774-4975-80DE-29115470A9F0}" presName="childText1" presStyleLbl="solidAlignAcc1" presStyleIdx="0" presStyleCnt="4">
        <dgm:presLayoutVars>
          <dgm:chMax val="0"/>
          <dgm:chPref val="0"/>
          <dgm:bulletEnabled val="1"/>
        </dgm:presLayoutVars>
      </dgm:prSet>
      <dgm:spPr/>
      <dgm:t>
        <a:bodyPr/>
        <a:lstStyle/>
        <a:p>
          <a:endParaRPr lang="en-US"/>
        </a:p>
      </dgm:t>
    </dgm:pt>
    <dgm:pt modelId="{30C843B5-CD7F-40FD-9B1F-9731759E95AC}" type="pres">
      <dgm:prSet presAssocID="{67BB2608-EC07-4E7E-81C3-046B281C677C}" presName="parentText2" presStyleLbl="node1" presStyleIdx="1" presStyleCnt="4">
        <dgm:presLayoutVars>
          <dgm:chMax/>
          <dgm:chPref val="3"/>
          <dgm:bulletEnabled val="1"/>
        </dgm:presLayoutVars>
      </dgm:prSet>
      <dgm:spPr/>
      <dgm:t>
        <a:bodyPr/>
        <a:lstStyle/>
        <a:p>
          <a:endParaRPr lang="en-US"/>
        </a:p>
      </dgm:t>
    </dgm:pt>
    <dgm:pt modelId="{AAD28DE3-C9E3-4888-B9FA-68662BB22056}" type="pres">
      <dgm:prSet presAssocID="{67BB2608-EC07-4E7E-81C3-046B281C677C}" presName="childText2" presStyleLbl="solidAlignAcc1" presStyleIdx="1" presStyleCnt="4">
        <dgm:presLayoutVars>
          <dgm:chMax val="0"/>
          <dgm:chPref val="0"/>
          <dgm:bulletEnabled val="1"/>
        </dgm:presLayoutVars>
      </dgm:prSet>
      <dgm:spPr/>
      <dgm:t>
        <a:bodyPr/>
        <a:lstStyle/>
        <a:p>
          <a:endParaRPr lang="en-US"/>
        </a:p>
      </dgm:t>
    </dgm:pt>
    <dgm:pt modelId="{D169C7EB-9D69-4E89-8321-D26A5625B0CC}" type="pres">
      <dgm:prSet presAssocID="{36BB1CA1-3713-43A8-9EA9-9C7D699A4825}" presName="parentText3" presStyleLbl="node1" presStyleIdx="2" presStyleCnt="4">
        <dgm:presLayoutVars>
          <dgm:chMax/>
          <dgm:chPref val="3"/>
          <dgm:bulletEnabled val="1"/>
        </dgm:presLayoutVars>
      </dgm:prSet>
      <dgm:spPr/>
      <dgm:t>
        <a:bodyPr/>
        <a:lstStyle/>
        <a:p>
          <a:endParaRPr lang="en-US"/>
        </a:p>
      </dgm:t>
    </dgm:pt>
    <dgm:pt modelId="{C67BB619-6E72-4F5A-95C8-D8DADB66EFB2}" type="pres">
      <dgm:prSet presAssocID="{36BB1CA1-3713-43A8-9EA9-9C7D699A4825}" presName="childText3" presStyleLbl="solidAlignAcc1" presStyleIdx="2" presStyleCnt="4">
        <dgm:presLayoutVars>
          <dgm:chMax val="0"/>
          <dgm:chPref val="0"/>
          <dgm:bulletEnabled val="1"/>
        </dgm:presLayoutVars>
      </dgm:prSet>
      <dgm:spPr/>
      <dgm:t>
        <a:bodyPr/>
        <a:lstStyle/>
        <a:p>
          <a:endParaRPr lang="en-US"/>
        </a:p>
      </dgm:t>
    </dgm:pt>
    <dgm:pt modelId="{1E737A3D-9A92-4E14-A2BB-0ABD49A3D6D3}" type="pres">
      <dgm:prSet presAssocID="{FA583726-E669-41E8-BBC2-BBC70FA365D1}" presName="parentText4" presStyleLbl="node1" presStyleIdx="3" presStyleCnt="4">
        <dgm:presLayoutVars>
          <dgm:chMax/>
          <dgm:chPref val="3"/>
          <dgm:bulletEnabled val="1"/>
        </dgm:presLayoutVars>
      </dgm:prSet>
      <dgm:spPr/>
      <dgm:t>
        <a:bodyPr/>
        <a:lstStyle/>
        <a:p>
          <a:endParaRPr lang="en-US"/>
        </a:p>
      </dgm:t>
    </dgm:pt>
    <dgm:pt modelId="{6C968A98-341C-453B-9CBB-6549EE76325F}" type="pres">
      <dgm:prSet presAssocID="{FA583726-E669-41E8-BBC2-BBC70FA365D1}" presName="childText4" presStyleLbl="solidAlignAcc1" presStyleIdx="3" presStyleCnt="4">
        <dgm:presLayoutVars>
          <dgm:chMax val="0"/>
          <dgm:chPref val="0"/>
          <dgm:bulletEnabled val="1"/>
        </dgm:presLayoutVars>
      </dgm:prSet>
      <dgm:spPr/>
      <dgm:t>
        <a:bodyPr/>
        <a:lstStyle/>
        <a:p>
          <a:endParaRPr lang="en-US"/>
        </a:p>
      </dgm:t>
    </dgm:pt>
  </dgm:ptLst>
  <dgm:cxnLst>
    <dgm:cxn modelId="{FC855B79-83DD-4D90-95D0-1C3C91D1F548}" type="presOf" srcId="{36BB1CA1-3713-43A8-9EA9-9C7D699A4825}" destId="{D169C7EB-9D69-4E89-8321-D26A5625B0CC}" srcOrd="0" destOrd="0" presId="urn:microsoft.com/office/officeart/2009/3/layout/IncreasingArrowsProcess"/>
    <dgm:cxn modelId="{EBFD6306-0157-4F60-B0A8-5ACE0E450BAE}" type="presOf" srcId="{D86EABBA-D3AC-4C35-95A4-A0DF218400B2}" destId="{9820AB24-3384-4B3C-9120-10F6ACC33D6F}" srcOrd="0" destOrd="0" presId="urn:microsoft.com/office/officeart/2009/3/layout/IncreasingArrowsProcess"/>
    <dgm:cxn modelId="{3B56EC4E-20BE-466E-BD87-AFB09E858BC2}" type="presOf" srcId="{27B1D9A7-2D21-4344-9DB4-89D629FF9F8F}" destId="{0B78E6B4-DC0B-44D3-85FD-377FB2F34402}" srcOrd="0" destOrd="0" presId="urn:microsoft.com/office/officeart/2009/3/layout/IncreasingArrowsProcess"/>
    <dgm:cxn modelId="{C689D5BE-F30E-474F-A0D9-F375A06065AC}" srcId="{DAE8AF57-D774-4975-80DE-29115470A9F0}" destId="{27B1D9A7-2D21-4344-9DB4-89D629FF9F8F}" srcOrd="0" destOrd="0" parTransId="{45B6BF0A-0652-46B6-AA53-6BF006276D90}" sibTransId="{42D1AD2F-96EB-4550-94CA-B2D31CC91B39}"/>
    <dgm:cxn modelId="{315614A9-6C4D-4761-86A9-02C90A22AF90}" srcId="{D86EABBA-D3AC-4C35-95A4-A0DF218400B2}" destId="{DAE8AF57-D774-4975-80DE-29115470A9F0}" srcOrd="0" destOrd="0" parTransId="{09BE1A70-F0E9-493F-8B1F-02F46538E750}" sibTransId="{71975F69-5E27-45B3-9E7D-07B65EF85A31}"/>
    <dgm:cxn modelId="{1E27F652-1034-4D73-B5E9-14D602BA11ED}" srcId="{67BB2608-EC07-4E7E-81C3-046B281C677C}" destId="{DB654405-1ADE-4FE9-816B-B20DCFF66307}" srcOrd="0" destOrd="0" parTransId="{51324BB1-5B2E-405F-B83B-55E4B733312E}" sibTransId="{0B5CC634-DFF9-4AFE-A349-E44A5B00F39C}"/>
    <dgm:cxn modelId="{012528EC-3632-4F53-B04F-FCA5A31A5173}" type="presOf" srcId="{DB654405-1ADE-4FE9-816B-B20DCFF66307}" destId="{AAD28DE3-C9E3-4888-B9FA-68662BB22056}" srcOrd="0" destOrd="0" presId="urn:microsoft.com/office/officeart/2009/3/layout/IncreasingArrowsProcess"/>
    <dgm:cxn modelId="{30A71BFB-5F82-4F60-AD35-E5E914DAEDD5}" srcId="{FA583726-E669-41E8-BBC2-BBC70FA365D1}" destId="{E530F32B-3644-4D62-96F4-118C4D567283}" srcOrd="0" destOrd="0" parTransId="{B6196092-50D3-4806-BF7F-E5856E09E8BC}" sibTransId="{8F56EF7C-BC81-4F4E-9791-CE3E16D76543}"/>
    <dgm:cxn modelId="{9C3179A3-0B57-4A60-9012-BEE201BD1067}" type="presOf" srcId="{FA583726-E669-41E8-BBC2-BBC70FA365D1}" destId="{1E737A3D-9A92-4E14-A2BB-0ABD49A3D6D3}" srcOrd="0" destOrd="0" presId="urn:microsoft.com/office/officeart/2009/3/layout/IncreasingArrowsProcess"/>
    <dgm:cxn modelId="{2C02CF41-3A88-436C-8381-C0F34DFE34B3}" type="presOf" srcId="{DAE8AF57-D774-4975-80DE-29115470A9F0}" destId="{A3AB0713-76CF-4682-8562-B5FD64862C6A}" srcOrd="0" destOrd="0" presId="urn:microsoft.com/office/officeart/2009/3/layout/IncreasingArrowsProcess"/>
    <dgm:cxn modelId="{0D68BA8C-1E37-4F72-BBCE-DEBA3DAAC3D0}" type="presOf" srcId="{67BB2608-EC07-4E7E-81C3-046B281C677C}" destId="{30C843B5-CD7F-40FD-9B1F-9731759E95AC}" srcOrd="0" destOrd="0" presId="urn:microsoft.com/office/officeart/2009/3/layout/IncreasingArrowsProcess"/>
    <dgm:cxn modelId="{A901EEAC-B0CA-4AF6-BF72-F85998FB384A}" srcId="{D86EABBA-D3AC-4C35-95A4-A0DF218400B2}" destId="{67BB2608-EC07-4E7E-81C3-046B281C677C}" srcOrd="1" destOrd="0" parTransId="{19FDD685-0DF2-47C1-91AF-7AE7228AC9A8}" sibTransId="{F3BE0B02-57B3-495F-916A-478CBFAC652D}"/>
    <dgm:cxn modelId="{8021BF95-00DD-4D32-8869-1FCF2086B1E4}" type="presOf" srcId="{C2067FA7-6923-4FF3-809D-CC9A72EE6C5D}" destId="{C67BB619-6E72-4F5A-95C8-D8DADB66EFB2}" srcOrd="0" destOrd="0" presId="urn:microsoft.com/office/officeart/2009/3/layout/IncreasingArrowsProcess"/>
    <dgm:cxn modelId="{98686157-0302-4232-9AC3-EC22467BA912}" srcId="{D86EABBA-D3AC-4C35-95A4-A0DF218400B2}" destId="{36BB1CA1-3713-43A8-9EA9-9C7D699A4825}" srcOrd="2" destOrd="0" parTransId="{A3799C35-8050-438A-81B8-0C73F4EABF62}" sibTransId="{78889D85-CD66-45AC-9C02-8438AFEC18BB}"/>
    <dgm:cxn modelId="{1C5A64DC-C1B5-40F1-ABE4-016EEC5FCD29}" type="presOf" srcId="{E530F32B-3644-4D62-96F4-118C4D567283}" destId="{6C968A98-341C-453B-9CBB-6549EE76325F}" srcOrd="0" destOrd="0" presId="urn:microsoft.com/office/officeart/2009/3/layout/IncreasingArrowsProcess"/>
    <dgm:cxn modelId="{9A483615-4B20-4DF2-9241-22ED525EAD47}" srcId="{36BB1CA1-3713-43A8-9EA9-9C7D699A4825}" destId="{C2067FA7-6923-4FF3-809D-CC9A72EE6C5D}" srcOrd="0" destOrd="0" parTransId="{461197A7-EFB6-4E58-A8BE-CE9E8D879DB6}" sibTransId="{F539E615-1754-4DC0-A0B0-26EBF44F30B3}"/>
    <dgm:cxn modelId="{53D0DBC5-EAED-4381-A7A1-CFBBDF2362BC}" srcId="{D86EABBA-D3AC-4C35-95A4-A0DF218400B2}" destId="{FA583726-E669-41E8-BBC2-BBC70FA365D1}" srcOrd="3" destOrd="0" parTransId="{C1420A47-2609-4021-912E-DD0DFEBE051B}" sibTransId="{E2DC18E9-74F4-4C9B-980D-5A0AB779E164}"/>
    <dgm:cxn modelId="{1B9FB8A9-A806-45B0-8AD6-672D2F32D06D}" type="presParOf" srcId="{9820AB24-3384-4B3C-9120-10F6ACC33D6F}" destId="{A3AB0713-76CF-4682-8562-B5FD64862C6A}" srcOrd="0" destOrd="0" presId="urn:microsoft.com/office/officeart/2009/3/layout/IncreasingArrowsProcess"/>
    <dgm:cxn modelId="{ECB74A83-127A-4160-901B-C3369F5D9D80}" type="presParOf" srcId="{9820AB24-3384-4B3C-9120-10F6ACC33D6F}" destId="{0B78E6B4-DC0B-44D3-85FD-377FB2F34402}" srcOrd="1" destOrd="0" presId="urn:microsoft.com/office/officeart/2009/3/layout/IncreasingArrowsProcess"/>
    <dgm:cxn modelId="{A325968D-37EA-40B3-8AB6-3928033E9260}" type="presParOf" srcId="{9820AB24-3384-4B3C-9120-10F6ACC33D6F}" destId="{30C843B5-CD7F-40FD-9B1F-9731759E95AC}" srcOrd="2" destOrd="0" presId="urn:microsoft.com/office/officeart/2009/3/layout/IncreasingArrowsProcess"/>
    <dgm:cxn modelId="{84AF64E9-A634-4E0B-8418-4074FCDDC794}" type="presParOf" srcId="{9820AB24-3384-4B3C-9120-10F6ACC33D6F}" destId="{AAD28DE3-C9E3-4888-B9FA-68662BB22056}" srcOrd="3" destOrd="0" presId="urn:microsoft.com/office/officeart/2009/3/layout/IncreasingArrowsProcess"/>
    <dgm:cxn modelId="{59791B19-5CBF-4F73-B063-6EACD42C7BEA}" type="presParOf" srcId="{9820AB24-3384-4B3C-9120-10F6ACC33D6F}" destId="{D169C7EB-9D69-4E89-8321-D26A5625B0CC}" srcOrd="4" destOrd="0" presId="urn:microsoft.com/office/officeart/2009/3/layout/IncreasingArrowsProcess"/>
    <dgm:cxn modelId="{F1C6ABE9-1915-4924-8886-072F943904E2}" type="presParOf" srcId="{9820AB24-3384-4B3C-9120-10F6ACC33D6F}" destId="{C67BB619-6E72-4F5A-95C8-D8DADB66EFB2}" srcOrd="5" destOrd="0" presId="urn:microsoft.com/office/officeart/2009/3/layout/IncreasingArrowsProcess"/>
    <dgm:cxn modelId="{F5DBDDB3-0C8B-4A5A-BF2D-B0393A8EDEF1}" type="presParOf" srcId="{9820AB24-3384-4B3C-9120-10F6ACC33D6F}" destId="{1E737A3D-9A92-4E14-A2BB-0ABD49A3D6D3}" srcOrd="6" destOrd="0" presId="urn:microsoft.com/office/officeart/2009/3/layout/IncreasingArrowsProcess"/>
    <dgm:cxn modelId="{99F6DB6E-3C8D-4C34-AB86-BC0D61B505F3}" type="presParOf" srcId="{9820AB24-3384-4B3C-9120-10F6ACC33D6F}" destId="{6C968A98-341C-453B-9CBB-6549EE76325F}" srcOrd="7" destOrd="0" presId="urn:microsoft.com/office/officeart/2009/3/layout/IncreasingArrows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73431-BC92-45E9-8BFE-1DDB0B703BBC}" type="doc">
      <dgm:prSet loTypeId="urn:microsoft.com/office/officeart/2005/8/layout/hierarchy3" loCatId="list" qsTypeId="urn:microsoft.com/office/officeart/2005/8/quickstyle/simple1" qsCatId="simple" csTypeId="urn:microsoft.com/office/officeart/2005/8/colors/accent2_4" csCatId="accent2" phldr="1"/>
      <dgm:spPr/>
      <dgm:t>
        <a:bodyPr/>
        <a:lstStyle/>
        <a:p>
          <a:endParaRPr lang="en-US"/>
        </a:p>
      </dgm:t>
    </dgm:pt>
    <dgm:pt modelId="{F10F87F7-BE01-4BDF-B83F-7FA7B9D28B61}">
      <dgm:prSet phldrT="[Text]"/>
      <dgm:spPr/>
      <dgm:t>
        <a:bodyPr/>
        <a:lstStyle/>
        <a:p>
          <a:pPr algn="just"/>
          <a:r>
            <a:rPr lang="en-US" b="1" i="1" u="sng" dirty="0" smtClean="0"/>
            <a:t>The Commonwealth also places individuals currently in the community at risk of unnecessary institutionalization at CVTC and other training centers, in violation of the ADA</a:t>
          </a:r>
          <a:r>
            <a:rPr lang="en-US" i="1" dirty="0" smtClean="0"/>
            <a:t>. </a:t>
          </a:r>
          <a:r>
            <a:rPr lang="en-US" i="0" dirty="0" smtClean="0"/>
            <a:t>Systemic failures that cause this violation include: </a:t>
          </a:r>
          <a:endParaRPr lang="en-US" i="0" dirty="0"/>
        </a:p>
      </dgm:t>
    </dgm:pt>
    <dgm:pt modelId="{8E88C39F-B2F6-42E5-8521-4584FD8BEA8E}" type="parTrans" cxnId="{88A4F295-D8B4-451B-B0C0-78C07C493D3E}">
      <dgm:prSet/>
      <dgm:spPr/>
      <dgm:t>
        <a:bodyPr/>
        <a:lstStyle/>
        <a:p>
          <a:endParaRPr lang="en-US"/>
        </a:p>
      </dgm:t>
    </dgm:pt>
    <dgm:pt modelId="{CE5DA1BD-0EAD-4202-85C5-B890E2B477FB}" type="sibTrans" cxnId="{88A4F295-D8B4-451B-B0C0-78C07C493D3E}">
      <dgm:prSet/>
      <dgm:spPr/>
      <dgm:t>
        <a:bodyPr/>
        <a:lstStyle/>
        <a:p>
          <a:endParaRPr lang="en-US"/>
        </a:p>
      </dgm:t>
    </dgm:pt>
    <dgm:pt modelId="{32C2190D-8C30-4A23-B185-DA78DCD9AC9C}">
      <dgm:prSet/>
      <dgm:spPr/>
      <dgm:t>
        <a:bodyPr/>
        <a:lstStyle/>
        <a:p>
          <a:pPr algn="just"/>
          <a:r>
            <a:rPr lang="en-US" i="0" dirty="0" smtClean="0"/>
            <a:t>The Commonwealth’s failure to develop a sufficient quantity of community services to address the extremely long waiting lists for community services, including the 3,000 people designated as “urgent” because their situation places them at serious risk of institutionalization; and</a:t>
          </a:r>
          <a:endParaRPr lang="en-US" i="0" dirty="0"/>
        </a:p>
      </dgm:t>
    </dgm:pt>
    <dgm:pt modelId="{E2A6E219-8852-4D2E-BC39-D5F4D27BD33A}" type="parTrans" cxnId="{309CE188-BF25-47F4-94FC-71D04AC4ED49}">
      <dgm:prSet/>
      <dgm:spPr/>
      <dgm:t>
        <a:bodyPr/>
        <a:lstStyle/>
        <a:p>
          <a:endParaRPr lang="en-US"/>
        </a:p>
      </dgm:t>
    </dgm:pt>
    <dgm:pt modelId="{05A2B794-4ECA-4593-9661-F0CC80869FFC}" type="sibTrans" cxnId="{309CE188-BF25-47F4-94FC-71D04AC4ED49}">
      <dgm:prSet/>
      <dgm:spPr/>
      <dgm:t>
        <a:bodyPr/>
        <a:lstStyle/>
        <a:p>
          <a:endParaRPr lang="en-US"/>
        </a:p>
      </dgm:t>
    </dgm:pt>
    <dgm:pt modelId="{13F097E3-1F0D-4B1A-84CC-CDFAA65BA527}">
      <dgm:prSet/>
      <dgm:spPr/>
      <dgm:t>
        <a:bodyPr/>
        <a:lstStyle/>
        <a:p>
          <a:pPr algn="just"/>
          <a:r>
            <a:rPr lang="en-US" i="0" dirty="0" smtClean="0"/>
            <a:t>The Commonwealth's failure to ensure a sufficient quantity of services, including crisis and respite services, to prevent the admission of individuals in the community to training centers when they experience crises. </a:t>
          </a:r>
          <a:endParaRPr lang="en-US" i="0" dirty="0"/>
        </a:p>
      </dgm:t>
    </dgm:pt>
    <dgm:pt modelId="{447AF662-6BD4-4A9B-9D81-026186D1E2DB}" type="parTrans" cxnId="{1DC5560B-81D0-48B0-8E06-84FF7CDD6D0B}">
      <dgm:prSet/>
      <dgm:spPr/>
      <dgm:t>
        <a:bodyPr/>
        <a:lstStyle/>
        <a:p>
          <a:endParaRPr lang="en-US"/>
        </a:p>
      </dgm:t>
    </dgm:pt>
    <dgm:pt modelId="{4AA4CF00-8A52-41C1-8AC9-AD76787399E8}" type="sibTrans" cxnId="{1DC5560B-81D0-48B0-8E06-84FF7CDD6D0B}">
      <dgm:prSet/>
      <dgm:spPr/>
      <dgm:t>
        <a:bodyPr/>
        <a:lstStyle/>
        <a:p>
          <a:endParaRPr lang="en-US"/>
        </a:p>
      </dgm:t>
    </dgm:pt>
    <dgm:pt modelId="{0388985E-703C-48F5-848D-0FEA91A69F0A}" type="pres">
      <dgm:prSet presAssocID="{74473431-BC92-45E9-8BFE-1DDB0B703BBC}" presName="diagram" presStyleCnt="0">
        <dgm:presLayoutVars>
          <dgm:chPref val="1"/>
          <dgm:dir/>
          <dgm:animOne val="branch"/>
          <dgm:animLvl val="lvl"/>
          <dgm:resizeHandles/>
        </dgm:presLayoutVars>
      </dgm:prSet>
      <dgm:spPr/>
      <dgm:t>
        <a:bodyPr/>
        <a:lstStyle/>
        <a:p>
          <a:endParaRPr lang="en-US"/>
        </a:p>
      </dgm:t>
    </dgm:pt>
    <dgm:pt modelId="{2B72BE49-AA73-48BC-A18A-6BC15A8B54C3}" type="pres">
      <dgm:prSet presAssocID="{F10F87F7-BE01-4BDF-B83F-7FA7B9D28B61}" presName="root" presStyleCnt="0"/>
      <dgm:spPr/>
    </dgm:pt>
    <dgm:pt modelId="{10CE7755-2AAE-41C9-8ACF-42FD63354B42}" type="pres">
      <dgm:prSet presAssocID="{F10F87F7-BE01-4BDF-B83F-7FA7B9D28B61}" presName="rootComposite" presStyleCnt="0"/>
      <dgm:spPr/>
    </dgm:pt>
    <dgm:pt modelId="{28561DC2-A04C-4B82-AB1C-17FDA78B8199}" type="pres">
      <dgm:prSet presAssocID="{F10F87F7-BE01-4BDF-B83F-7FA7B9D28B61}" presName="rootText" presStyleLbl="node1" presStyleIdx="0" presStyleCnt="1" custScaleX="366369"/>
      <dgm:spPr/>
      <dgm:t>
        <a:bodyPr/>
        <a:lstStyle/>
        <a:p>
          <a:endParaRPr lang="en-US"/>
        </a:p>
      </dgm:t>
    </dgm:pt>
    <dgm:pt modelId="{AA85BAF5-A6C7-479B-94EB-277E73529214}" type="pres">
      <dgm:prSet presAssocID="{F10F87F7-BE01-4BDF-B83F-7FA7B9D28B61}" presName="rootConnector" presStyleLbl="node1" presStyleIdx="0" presStyleCnt="1"/>
      <dgm:spPr/>
      <dgm:t>
        <a:bodyPr/>
        <a:lstStyle/>
        <a:p>
          <a:endParaRPr lang="en-US"/>
        </a:p>
      </dgm:t>
    </dgm:pt>
    <dgm:pt modelId="{68397B15-D495-41CE-B06C-20F84C626085}" type="pres">
      <dgm:prSet presAssocID="{F10F87F7-BE01-4BDF-B83F-7FA7B9D28B61}" presName="childShape" presStyleCnt="0"/>
      <dgm:spPr/>
    </dgm:pt>
    <dgm:pt modelId="{DA6585AB-75D3-4A41-AE0D-E75C22B0FC6C}" type="pres">
      <dgm:prSet presAssocID="{E2A6E219-8852-4D2E-BC39-D5F4D27BD33A}" presName="Name13" presStyleLbl="parChTrans1D2" presStyleIdx="0" presStyleCnt="2"/>
      <dgm:spPr/>
      <dgm:t>
        <a:bodyPr/>
        <a:lstStyle/>
        <a:p>
          <a:endParaRPr lang="en-US"/>
        </a:p>
      </dgm:t>
    </dgm:pt>
    <dgm:pt modelId="{CA1FF3F4-FAE1-4C37-830F-3512C49FF093}" type="pres">
      <dgm:prSet presAssocID="{32C2190D-8C30-4A23-B185-DA78DCD9AC9C}" presName="childText" presStyleLbl="bgAcc1" presStyleIdx="0" presStyleCnt="2" custScaleX="362898">
        <dgm:presLayoutVars>
          <dgm:bulletEnabled val="1"/>
        </dgm:presLayoutVars>
      </dgm:prSet>
      <dgm:spPr/>
      <dgm:t>
        <a:bodyPr/>
        <a:lstStyle/>
        <a:p>
          <a:endParaRPr lang="en-US"/>
        </a:p>
      </dgm:t>
    </dgm:pt>
    <dgm:pt modelId="{0E97E5C3-F0CB-4E68-8D50-39D5C17E6A3D}" type="pres">
      <dgm:prSet presAssocID="{447AF662-6BD4-4A9B-9D81-026186D1E2DB}" presName="Name13" presStyleLbl="parChTrans1D2" presStyleIdx="1" presStyleCnt="2"/>
      <dgm:spPr/>
      <dgm:t>
        <a:bodyPr/>
        <a:lstStyle/>
        <a:p>
          <a:endParaRPr lang="en-US"/>
        </a:p>
      </dgm:t>
    </dgm:pt>
    <dgm:pt modelId="{E8674ECA-48A6-4C0B-828B-0D6DF8E151F9}" type="pres">
      <dgm:prSet presAssocID="{13F097E3-1F0D-4B1A-84CC-CDFAA65BA527}" presName="childText" presStyleLbl="bgAcc1" presStyleIdx="1" presStyleCnt="2" custScaleX="361601" custScaleY="78524">
        <dgm:presLayoutVars>
          <dgm:bulletEnabled val="1"/>
        </dgm:presLayoutVars>
      </dgm:prSet>
      <dgm:spPr/>
      <dgm:t>
        <a:bodyPr/>
        <a:lstStyle/>
        <a:p>
          <a:endParaRPr lang="en-US"/>
        </a:p>
      </dgm:t>
    </dgm:pt>
  </dgm:ptLst>
  <dgm:cxnLst>
    <dgm:cxn modelId="{9959384E-76EE-46D2-9322-A44B6E0E4857}" type="presOf" srcId="{74473431-BC92-45E9-8BFE-1DDB0B703BBC}" destId="{0388985E-703C-48F5-848D-0FEA91A69F0A}" srcOrd="0" destOrd="0" presId="urn:microsoft.com/office/officeart/2005/8/layout/hierarchy3"/>
    <dgm:cxn modelId="{AE1AC45F-D922-4849-8C47-DA7D2F2C0BE0}" type="presOf" srcId="{32C2190D-8C30-4A23-B185-DA78DCD9AC9C}" destId="{CA1FF3F4-FAE1-4C37-830F-3512C49FF093}" srcOrd="0" destOrd="0" presId="urn:microsoft.com/office/officeart/2005/8/layout/hierarchy3"/>
    <dgm:cxn modelId="{FC435C1B-8705-4E85-AB0C-6BEEC5AF6E2A}" type="presOf" srcId="{E2A6E219-8852-4D2E-BC39-D5F4D27BD33A}" destId="{DA6585AB-75D3-4A41-AE0D-E75C22B0FC6C}" srcOrd="0" destOrd="0" presId="urn:microsoft.com/office/officeart/2005/8/layout/hierarchy3"/>
    <dgm:cxn modelId="{91AB118F-592E-486A-BAF5-8158D0376070}" type="presOf" srcId="{447AF662-6BD4-4A9B-9D81-026186D1E2DB}" destId="{0E97E5C3-F0CB-4E68-8D50-39D5C17E6A3D}" srcOrd="0" destOrd="0" presId="urn:microsoft.com/office/officeart/2005/8/layout/hierarchy3"/>
    <dgm:cxn modelId="{309CE188-BF25-47F4-94FC-71D04AC4ED49}" srcId="{F10F87F7-BE01-4BDF-B83F-7FA7B9D28B61}" destId="{32C2190D-8C30-4A23-B185-DA78DCD9AC9C}" srcOrd="0" destOrd="0" parTransId="{E2A6E219-8852-4D2E-BC39-D5F4D27BD33A}" sibTransId="{05A2B794-4ECA-4593-9661-F0CC80869FFC}"/>
    <dgm:cxn modelId="{5538BFFE-F663-423F-AD79-A238D19B450D}" type="presOf" srcId="{F10F87F7-BE01-4BDF-B83F-7FA7B9D28B61}" destId="{AA85BAF5-A6C7-479B-94EB-277E73529214}" srcOrd="1" destOrd="0" presId="urn:microsoft.com/office/officeart/2005/8/layout/hierarchy3"/>
    <dgm:cxn modelId="{3B873247-8DA7-441E-A9D0-67CB8D1D6CFB}" type="presOf" srcId="{F10F87F7-BE01-4BDF-B83F-7FA7B9D28B61}" destId="{28561DC2-A04C-4B82-AB1C-17FDA78B8199}" srcOrd="0" destOrd="0" presId="urn:microsoft.com/office/officeart/2005/8/layout/hierarchy3"/>
    <dgm:cxn modelId="{1DC5560B-81D0-48B0-8E06-84FF7CDD6D0B}" srcId="{F10F87F7-BE01-4BDF-B83F-7FA7B9D28B61}" destId="{13F097E3-1F0D-4B1A-84CC-CDFAA65BA527}" srcOrd="1" destOrd="0" parTransId="{447AF662-6BD4-4A9B-9D81-026186D1E2DB}" sibTransId="{4AA4CF00-8A52-41C1-8AC9-AD76787399E8}"/>
    <dgm:cxn modelId="{88A4F295-D8B4-451B-B0C0-78C07C493D3E}" srcId="{74473431-BC92-45E9-8BFE-1DDB0B703BBC}" destId="{F10F87F7-BE01-4BDF-B83F-7FA7B9D28B61}" srcOrd="0" destOrd="0" parTransId="{8E88C39F-B2F6-42E5-8521-4584FD8BEA8E}" sibTransId="{CE5DA1BD-0EAD-4202-85C5-B890E2B477FB}"/>
    <dgm:cxn modelId="{466FF046-E255-4E33-B64E-669F2FAAA438}" type="presOf" srcId="{13F097E3-1F0D-4B1A-84CC-CDFAA65BA527}" destId="{E8674ECA-48A6-4C0B-828B-0D6DF8E151F9}" srcOrd="0" destOrd="0" presId="urn:microsoft.com/office/officeart/2005/8/layout/hierarchy3"/>
    <dgm:cxn modelId="{518C6BB9-DAB7-47A4-B7E8-783F02E79D8A}" type="presParOf" srcId="{0388985E-703C-48F5-848D-0FEA91A69F0A}" destId="{2B72BE49-AA73-48BC-A18A-6BC15A8B54C3}" srcOrd="0" destOrd="0" presId="urn:microsoft.com/office/officeart/2005/8/layout/hierarchy3"/>
    <dgm:cxn modelId="{E5564B3C-72B1-4224-AD81-FC353EFD434A}" type="presParOf" srcId="{2B72BE49-AA73-48BC-A18A-6BC15A8B54C3}" destId="{10CE7755-2AAE-41C9-8ACF-42FD63354B42}" srcOrd="0" destOrd="0" presId="urn:microsoft.com/office/officeart/2005/8/layout/hierarchy3"/>
    <dgm:cxn modelId="{A5BB684D-940D-47F8-9EB4-8A7442BC0FB1}" type="presParOf" srcId="{10CE7755-2AAE-41C9-8ACF-42FD63354B42}" destId="{28561DC2-A04C-4B82-AB1C-17FDA78B8199}" srcOrd="0" destOrd="0" presId="urn:microsoft.com/office/officeart/2005/8/layout/hierarchy3"/>
    <dgm:cxn modelId="{F8234EA5-B743-434F-8D87-2AAFEF8FF94E}" type="presParOf" srcId="{10CE7755-2AAE-41C9-8ACF-42FD63354B42}" destId="{AA85BAF5-A6C7-479B-94EB-277E73529214}" srcOrd="1" destOrd="0" presId="urn:microsoft.com/office/officeart/2005/8/layout/hierarchy3"/>
    <dgm:cxn modelId="{3BC4CFDD-EE94-4C1D-9EF1-3FAF88F93D0B}" type="presParOf" srcId="{2B72BE49-AA73-48BC-A18A-6BC15A8B54C3}" destId="{68397B15-D495-41CE-B06C-20F84C626085}" srcOrd="1" destOrd="0" presId="urn:microsoft.com/office/officeart/2005/8/layout/hierarchy3"/>
    <dgm:cxn modelId="{83BA492D-2CC6-41DA-805E-04C1F8DDC030}" type="presParOf" srcId="{68397B15-D495-41CE-B06C-20F84C626085}" destId="{DA6585AB-75D3-4A41-AE0D-E75C22B0FC6C}" srcOrd="0" destOrd="0" presId="urn:microsoft.com/office/officeart/2005/8/layout/hierarchy3"/>
    <dgm:cxn modelId="{F6111288-2F10-4F3D-8B3A-A2CF2E474AFB}" type="presParOf" srcId="{68397B15-D495-41CE-B06C-20F84C626085}" destId="{CA1FF3F4-FAE1-4C37-830F-3512C49FF093}" srcOrd="1" destOrd="0" presId="urn:microsoft.com/office/officeart/2005/8/layout/hierarchy3"/>
    <dgm:cxn modelId="{80F17B2F-A11B-4C36-8DA6-9F222FB117B3}" type="presParOf" srcId="{68397B15-D495-41CE-B06C-20F84C626085}" destId="{0E97E5C3-F0CB-4E68-8D50-39D5C17E6A3D}" srcOrd="2" destOrd="0" presId="urn:microsoft.com/office/officeart/2005/8/layout/hierarchy3"/>
    <dgm:cxn modelId="{ABEF9756-1C76-49E8-9AF6-CA89B3B8F0D9}" type="presParOf" srcId="{68397B15-D495-41CE-B06C-20F84C626085}" destId="{E8674ECA-48A6-4C0B-828B-0D6DF8E151F9}"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73431-BC92-45E9-8BFE-1DDB0B703BBC}" type="doc">
      <dgm:prSet loTypeId="urn:microsoft.com/office/officeart/2005/8/layout/hierarchy3" loCatId="list" qsTypeId="urn:microsoft.com/office/officeart/2005/8/quickstyle/simple1" qsCatId="simple" csTypeId="urn:microsoft.com/office/officeart/2005/8/colors/accent2_4" csCatId="accent2" phldr="1"/>
      <dgm:spPr/>
      <dgm:t>
        <a:bodyPr/>
        <a:lstStyle/>
        <a:p>
          <a:endParaRPr lang="en-US"/>
        </a:p>
      </dgm:t>
    </dgm:pt>
    <dgm:pt modelId="{53BE8CCA-FA7E-4182-831A-A7EFC85BD305}">
      <dgm:prSet custT="1"/>
      <dgm:spPr/>
      <dgm:t>
        <a:bodyPr/>
        <a:lstStyle/>
        <a:p>
          <a:pPr algn="just"/>
          <a:r>
            <a:rPr lang="en-US" sz="2900" b="1" i="1" u="sng" dirty="0" smtClean="0"/>
            <a:t>The Commonwealth shall develop a statewide crisis system for individuals with intellectual and developmental disabilities</a:t>
          </a:r>
          <a:r>
            <a:rPr lang="en-US" sz="2900" b="1" i="1" u="none" dirty="0" smtClean="0"/>
            <a:t>. </a:t>
          </a:r>
          <a:r>
            <a:rPr lang="en-US" sz="2900" dirty="0" smtClean="0"/>
            <a:t>The crisis system shall: </a:t>
          </a:r>
          <a:endParaRPr lang="en-US" sz="2900" b="1" i="1" u="sng" dirty="0"/>
        </a:p>
      </dgm:t>
    </dgm:pt>
    <dgm:pt modelId="{0EB53125-35A3-4352-93F3-D81F6E6B7B34}" type="parTrans" cxnId="{7628CCFB-8830-4098-BD6B-DBD19DF17F12}">
      <dgm:prSet/>
      <dgm:spPr/>
      <dgm:t>
        <a:bodyPr/>
        <a:lstStyle/>
        <a:p>
          <a:endParaRPr lang="en-US"/>
        </a:p>
      </dgm:t>
    </dgm:pt>
    <dgm:pt modelId="{92489C0F-45EA-4487-A826-E80FF56793C7}" type="sibTrans" cxnId="{7628CCFB-8830-4098-BD6B-DBD19DF17F12}">
      <dgm:prSet/>
      <dgm:spPr/>
      <dgm:t>
        <a:bodyPr/>
        <a:lstStyle/>
        <a:p>
          <a:endParaRPr lang="en-US"/>
        </a:p>
      </dgm:t>
    </dgm:pt>
    <dgm:pt modelId="{1441C099-A937-4B93-A72F-BBFE557D7E0F}">
      <dgm:prSet custT="1"/>
      <dgm:spPr/>
      <dgm:t>
        <a:bodyPr/>
        <a:lstStyle/>
        <a:p>
          <a:pPr algn="just"/>
          <a:r>
            <a:rPr lang="en-US" sz="2300" dirty="0" smtClean="0"/>
            <a:t>Provide timely and accessible support to individuals with [I/DD] who are experiencing crises, including crises due to behavioral or psychiatric issues, and to their families;</a:t>
          </a:r>
          <a:endParaRPr lang="en-US" sz="2300" dirty="0"/>
        </a:p>
      </dgm:t>
    </dgm:pt>
    <dgm:pt modelId="{CD3262FA-98C9-4AA6-B0EB-E9787D7A989C}" type="parTrans" cxnId="{B49517D4-2A00-49D2-9BDC-2C121F38AF05}">
      <dgm:prSet/>
      <dgm:spPr/>
      <dgm:t>
        <a:bodyPr/>
        <a:lstStyle/>
        <a:p>
          <a:endParaRPr lang="en-US"/>
        </a:p>
      </dgm:t>
    </dgm:pt>
    <dgm:pt modelId="{0DE8735E-4778-4A41-9944-D9977DFF01D6}" type="sibTrans" cxnId="{B49517D4-2A00-49D2-9BDC-2C121F38AF05}">
      <dgm:prSet/>
      <dgm:spPr/>
      <dgm:t>
        <a:bodyPr/>
        <a:lstStyle/>
        <a:p>
          <a:endParaRPr lang="en-US"/>
        </a:p>
      </dgm:t>
    </dgm:pt>
    <dgm:pt modelId="{726084B0-CEE6-4831-BBF6-95F1C838095A}">
      <dgm:prSet custT="1"/>
      <dgm:spPr/>
      <dgm:t>
        <a:bodyPr/>
        <a:lstStyle/>
        <a:p>
          <a:pPr algn="just"/>
          <a:r>
            <a:rPr lang="en-US" sz="2300" dirty="0" smtClean="0"/>
            <a:t>Provide in-home and community-based crisis services that are directed at resolving crises and preventing the removal of the individual from his or her current placement whenever practicable. </a:t>
          </a:r>
          <a:endParaRPr lang="en-US" sz="2300" dirty="0"/>
        </a:p>
      </dgm:t>
    </dgm:pt>
    <dgm:pt modelId="{369D1551-4112-44D4-A5B9-06065F21E9FE}" type="parTrans" cxnId="{56E9C79E-D346-4C1D-B771-30FA70242EDE}">
      <dgm:prSet/>
      <dgm:spPr/>
      <dgm:t>
        <a:bodyPr/>
        <a:lstStyle/>
        <a:p>
          <a:endParaRPr lang="en-US"/>
        </a:p>
      </dgm:t>
    </dgm:pt>
    <dgm:pt modelId="{A34B55DF-DE0E-4662-81CA-CB98946BA6AA}" type="sibTrans" cxnId="{56E9C79E-D346-4C1D-B771-30FA70242EDE}">
      <dgm:prSet/>
      <dgm:spPr/>
      <dgm:t>
        <a:bodyPr/>
        <a:lstStyle/>
        <a:p>
          <a:endParaRPr lang="en-US"/>
        </a:p>
      </dgm:t>
    </dgm:pt>
    <dgm:pt modelId="{D6D299DD-4044-48AE-9917-0BB2C90198D7}">
      <dgm:prSet custT="1"/>
      <dgm:spPr/>
      <dgm:t>
        <a:bodyPr/>
        <a:lstStyle/>
        <a:p>
          <a:pPr algn="just"/>
          <a:r>
            <a:rPr lang="en-US" sz="2300" dirty="0" smtClean="0"/>
            <a:t>Provide services focused on crisis prevention and proactive planning to avoid potential crises; and</a:t>
          </a:r>
          <a:endParaRPr lang="en-US" sz="2300" dirty="0"/>
        </a:p>
      </dgm:t>
    </dgm:pt>
    <dgm:pt modelId="{DDD83D2C-6CE7-49BC-A8CE-3B18E3F1E667}" type="parTrans" cxnId="{1AB7CD20-0857-408D-AEDB-742DFA7E3DF5}">
      <dgm:prSet/>
      <dgm:spPr/>
      <dgm:t>
        <a:bodyPr/>
        <a:lstStyle/>
        <a:p>
          <a:endParaRPr lang="en-US"/>
        </a:p>
      </dgm:t>
    </dgm:pt>
    <dgm:pt modelId="{C50D2A7A-CCE5-4150-ABCB-2DCF02E0ABA1}" type="sibTrans" cxnId="{1AB7CD20-0857-408D-AEDB-742DFA7E3DF5}">
      <dgm:prSet/>
      <dgm:spPr/>
      <dgm:t>
        <a:bodyPr/>
        <a:lstStyle/>
        <a:p>
          <a:endParaRPr lang="en-US"/>
        </a:p>
      </dgm:t>
    </dgm:pt>
    <dgm:pt modelId="{0388985E-703C-48F5-848D-0FEA91A69F0A}" type="pres">
      <dgm:prSet presAssocID="{74473431-BC92-45E9-8BFE-1DDB0B703BBC}" presName="diagram" presStyleCnt="0">
        <dgm:presLayoutVars>
          <dgm:chPref val="1"/>
          <dgm:dir/>
          <dgm:animOne val="branch"/>
          <dgm:animLvl val="lvl"/>
          <dgm:resizeHandles/>
        </dgm:presLayoutVars>
      </dgm:prSet>
      <dgm:spPr/>
      <dgm:t>
        <a:bodyPr/>
        <a:lstStyle/>
        <a:p>
          <a:endParaRPr lang="en-US"/>
        </a:p>
      </dgm:t>
    </dgm:pt>
    <dgm:pt modelId="{09A30AEC-267F-4C19-8AFF-6DFE06469B4B}" type="pres">
      <dgm:prSet presAssocID="{53BE8CCA-FA7E-4182-831A-A7EFC85BD305}" presName="root" presStyleCnt="0"/>
      <dgm:spPr/>
    </dgm:pt>
    <dgm:pt modelId="{748ABAEC-E154-47FD-8DB9-54FE2BCA7F1D}" type="pres">
      <dgm:prSet presAssocID="{53BE8CCA-FA7E-4182-831A-A7EFC85BD305}" presName="rootComposite" presStyleCnt="0"/>
      <dgm:spPr/>
    </dgm:pt>
    <dgm:pt modelId="{E69786F7-4A15-4A9A-B88D-6840CB9D78B2}" type="pres">
      <dgm:prSet presAssocID="{53BE8CCA-FA7E-4182-831A-A7EFC85BD305}" presName="rootText" presStyleLbl="node1" presStyleIdx="0" presStyleCnt="1" custScaleX="391247" custScaleY="89251" custLinFactNeighborX="-468" custLinFactNeighborY="-60"/>
      <dgm:spPr/>
      <dgm:t>
        <a:bodyPr/>
        <a:lstStyle/>
        <a:p>
          <a:endParaRPr lang="en-US"/>
        </a:p>
      </dgm:t>
    </dgm:pt>
    <dgm:pt modelId="{2C411F60-71CF-4A8E-81DA-86C18C39ADC8}" type="pres">
      <dgm:prSet presAssocID="{53BE8CCA-FA7E-4182-831A-A7EFC85BD305}" presName="rootConnector" presStyleLbl="node1" presStyleIdx="0" presStyleCnt="1"/>
      <dgm:spPr/>
      <dgm:t>
        <a:bodyPr/>
        <a:lstStyle/>
        <a:p>
          <a:endParaRPr lang="en-US"/>
        </a:p>
      </dgm:t>
    </dgm:pt>
    <dgm:pt modelId="{CD7D23C3-50FA-4B1D-AAA8-A8CE5E68A2DC}" type="pres">
      <dgm:prSet presAssocID="{53BE8CCA-FA7E-4182-831A-A7EFC85BD305}" presName="childShape" presStyleCnt="0"/>
      <dgm:spPr/>
    </dgm:pt>
    <dgm:pt modelId="{416CFE33-2463-4D8B-8F3A-CFE537DC5443}" type="pres">
      <dgm:prSet presAssocID="{CD3262FA-98C9-4AA6-B0EB-E9787D7A989C}" presName="Name13" presStyleLbl="parChTrans1D2" presStyleIdx="0" presStyleCnt="3"/>
      <dgm:spPr/>
      <dgm:t>
        <a:bodyPr/>
        <a:lstStyle/>
        <a:p>
          <a:endParaRPr lang="en-US"/>
        </a:p>
      </dgm:t>
    </dgm:pt>
    <dgm:pt modelId="{B06CAEB0-81A7-4A6D-9B31-66C45468C9B4}" type="pres">
      <dgm:prSet presAssocID="{1441C099-A937-4B93-A72F-BBFE557D7E0F}" presName="childText" presStyleLbl="bgAcc1" presStyleIdx="0" presStyleCnt="3" custScaleX="371924" custScaleY="66518">
        <dgm:presLayoutVars>
          <dgm:bulletEnabled val="1"/>
        </dgm:presLayoutVars>
      </dgm:prSet>
      <dgm:spPr/>
      <dgm:t>
        <a:bodyPr/>
        <a:lstStyle/>
        <a:p>
          <a:endParaRPr lang="en-US"/>
        </a:p>
      </dgm:t>
    </dgm:pt>
    <dgm:pt modelId="{144A3CD5-D713-42EF-A198-BD66FD6B509B}" type="pres">
      <dgm:prSet presAssocID="{DDD83D2C-6CE7-49BC-A8CE-3B18E3F1E667}" presName="Name13" presStyleLbl="parChTrans1D2" presStyleIdx="1" presStyleCnt="3"/>
      <dgm:spPr/>
      <dgm:t>
        <a:bodyPr/>
        <a:lstStyle/>
        <a:p>
          <a:endParaRPr lang="en-US"/>
        </a:p>
      </dgm:t>
    </dgm:pt>
    <dgm:pt modelId="{D9D558A1-DCF2-4A49-B89E-7A8E771C22D9}" type="pres">
      <dgm:prSet presAssocID="{D6D299DD-4044-48AE-9917-0BB2C90198D7}" presName="childText" presStyleLbl="bgAcc1" presStyleIdx="1" presStyleCnt="3" custScaleX="374702" custScaleY="64924">
        <dgm:presLayoutVars>
          <dgm:bulletEnabled val="1"/>
        </dgm:presLayoutVars>
      </dgm:prSet>
      <dgm:spPr/>
      <dgm:t>
        <a:bodyPr/>
        <a:lstStyle/>
        <a:p>
          <a:endParaRPr lang="en-US"/>
        </a:p>
      </dgm:t>
    </dgm:pt>
    <dgm:pt modelId="{02780F0A-528B-4BE8-A52D-D88C1DB8E604}" type="pres">
      <dgm:prSet presAssocID="{369D1551-4112-44D4-A5B9-06065F21E9FE}" presName="Name13" presStyleLbl="parChTrans1D2" presStyleIdx="2" presStyleCnt="3"/>
      <dgm:spPr/>
      <dgm:t>
        <a:bodyPr/>
        <a:lstStyle/>
        <a:p>
          <a:endParaRPr lang="en-US"/>
        </a:p>
      </dgm:t>
    </dgm:pt>
    <dgm:pt modelId="{93F8AECA-1543-4B82-A9A5-3579C5681A2B}" type="pres">
      <dgm:prSet presAssocID="{726084B0-CEE6-4831-BBF6-95F1C838095A}" presName="childText" presStyleLbl="bgAcc1" presStyleIdx="2" presStyleCnt="3" custScaleX="375626" custScaleY="82495">
        <dgm:presLayoutVars>
          <dgm:bulletEnabled val="1"/>
        </dgm:presLayoutVars>
      </dgm:prSet>
      <dgm:spPr/>
      <dgm:t>
        <a:bodyPr/>
        <a:lstStyle/>
        <a:p>
          <a:endParaRPr lang="en-US"/>
        </a:p>
      </dgm:t>
    </dgm:pt>
  </dgm:ptLst>
  <dgm:cxnLst>
    <dgm:cxn modelId="{6A22D2B6-E04C-4E73-8AE6-DC9C678B17CE}" type="presOf" srcId="{1441C099-A937-4B93-A72F-BBFE557D7E0F}" destId="{B06CAEB0-81A7-4A6D-9B31-66C45468C9B4}" srcOrd="0" destOrd="0" presId="urn:microsoft.com/office/officeart/2005/8/layout/hierarchy3"/>
    <dgm:cxn modelId="{F0835AEE-21D4-458B-8A39-4FD76629A4C2}" type="presOf" srcId="{DDD83D2C-6CE7-49BC-A8CE-3B18E3F1E667}" destId="{144A3CD5-D713-42EF-A198-BD66FD6B509B}" srcOrd="0" destOrd="0" presId="urn:microsoft.com/office/officeart/2005/8/layout/hierarchy3"/>
    <dgm:cxn modelId="{1AB7CD20-0857-408D-AEDB-742DFA7E3DF5}" srcId="{53BE8CCA-FA7E-4182-831A-A7EFC85BD305}" destId="{D6D299DD-4044-48AE-9917-0BB2C90198D7}" srcOrd="1" destOrd="0" parTransId="{DDD83D2C-6CE7-49BC-A8CE-3B18E3F1E667}" sibTransId="{C50D2A7A-CCE5-4150-ABCB-2DCF02E0ABA1}"/>
    <dgm:cxn modelId="{543FE4DC-397C-4524-8E6C-211863803213}" type="presOf" srcId="{53BE8CCA-FA7E-4182-831A-A7EFC85BD305}" destId="{E69786F7-4A15-4A9A-B88D-6840CB9D78B2}" srcOrd="0" destOrd="0" presId="urn:microsoft.com/office/officeart/2005/8/layout/hierarchy3"/>
    <dgm:cxn modelId="{54322DAF-DB68-499D-992A-2F99E5C00D15}" type="presOf" srcId="{D6D299DD-4044-48AE-9917-0BB2C90198D7}" destId="{D9D558A1-DCF2-4A49-B89E-7A8E771C22D9}" srcOrd="0" destOrd="0" presId="urn:microsoft.com/office/officeart/2005/8/layout/hierarchy3"/>
    <dgm:cxn modelId="{7628CCFB-8830-4098-BD6B-DBD19DF17F12}" srcId="{74473431-BC92-45E9-8BFE-1DDB0B703BBC}" destId="{53BE8CCA-FA7E-4182-831A-A7EFC85BD305}" srcOrd="0" destOrd="0" parTransId="{0EB53125-35A3-4352-93F3-D81F6E6B7B34}" sibTransId="{92489C0F-45EA-4487-A826-E80FF56793C7}"/>
    <dgm:cxn modelId="{231ADAE6-BB8F-4339-8BA9-1C89C3F3AE09}" type="presOf" srcId="{CD3262FA-98C9-4AA6-B0EB-E9787D7A989C}" destId="{416CFE33-2463-4D8B-8F3A-CFE537DC5443}" srcOrd="0" destOrd="0" presId="urn:microsoft.com/office/officeart/2005/8/layout/hierarchy3"/>
    <dgm:cxn modelId="{B49517D4-2A00-49D2-9BDC-2C121F38AF05}" srcId="{53BE8CCA-FA7E-4182-831A-A7EFC85BD305}" destId="{1441C099-A937-4B93-A72F-BBFE557D7E0F}" srcOrd="0" destOrd="0" parTransId="{CD3262FA-98C9-4AA6-B0EB-E9787D7A989C}" sibTransId="{0DE8735E-4778-4A41-9944-D9977DFF01D6}"/>
    <dgm:cxn modelId="{07799D2A-0BD3-4A20-93A9-D4638AB49825}" type="presOf" srcId="{726084B0-CEE6-4831-BBF6-95F1C838095A}" destId="{93F8AECA-1543-4B82-A9A5-3579C5681A2B}" srcOrd="0" destOrd="0" presId="urn:microsoft.com/office/officeart/2005/8/layout/hierarchy3"/>
    <dgm:cxn modelId="{432D9184-658F-4E09-A868-3C19D854DB54}" type="presOf" srcId="{53BE8CCA-FA7E-4182-831A-A7EFC85BD305}" destId="{2C411F60-71CF-4A8E-81DA-86C18C39ADC8}" srcOrd="1" destOrd="0" presId="urn:microsoft.com/office/officeart/2005/8/layout/hierarchy3"/>
    <dgm:cxn modelId="{56E9C79E-D346-4C1D-B771-30FA70242EDE}" srcId="{53BE8CCA-FA7E-4182-831A-A7EFC85BD305}" destId="{726084B0-CEE6-4831-BBF6-95F1C838095A}" srcOrd="2" destOrd="0" parTransId="{369D1551-4112-44D4-A5B9-06065F21E9FE}" sibTransId="{A34B55DF-DE0E-4662-81CA-CB98946BA6AA}"/>
    <dgm:cxn modelId="{28107FEA-0465-44A2-AFC3-EFD5B29556B6}" type="presOf" srcId="{74473431-BC92-45E9-8BFE-1DDB0B703BBC}" destId="{0388985E-703C-48F5-848D-0FEA91A69F0A}" srcOrd="0" destOrd="0" presId="urn:microsoft.com/office/officeart/2005/8/layout/hierarchy3"/>
    <dgm:cxn modelId="{81075977-4C81-4800-A9BB-938D8083186F}" type="presOf" srcId="{369D1551-4112-44D4-A5B9-06065F21E9FE}" destId="{02780F0A-528B-4BE8-A52D-D88C1DB8E604}" srcOrd="0" destOrd="0" presId="urn:microsoft.com/office/officeart/2005/8/layout/hierarchy3"/>
    <dgm:cxn modelId="{3CEBEB48-5943-4A02-9574-CE8679C6E3F7}" type="presParOf" srcId="{0388985E-703C-48F5-848D-0FEA91A69F0A}" destId="{09A30AEC-267F-4C19-8AFF-6DFE06469B4B}" srcOrd="0" destOrd="0" presId="urn:microsoft.com/office/officeart/2005/8/layout/hierarchy3"/>
    <dgm:cxn modelId="{1DCA392F-6051-4F27-9FDB-9B1ABFB06F0E}" type="presParOf" srcId="{09A30AEC-267F-4C19-8AFF-6DFE06469B4B}" destId="{748ABAEC-E154-47FD-8DB9-54FE2BCA7F1D}" srcOrd="0" destOrd="0" presId="urn:microsoft.com/office/officeart/2005/8/layout/hierarchy3"/>
    <dgm:cxn modelId="{0C125821-BEE5-45FC-A866-ABB388BA4C58}" type="presParOf" srcId="{748ABAEC-E154-47FD-8DB9-54FE2BCA7F1D}" destId="{E69786F7-4A15-4A9A-B88D-6840CB9D78B2}" srcOrd="0" destOrd="0" presId="urn:microsoft.com/office/officeart/2005/8/layout/hierarchy3"/>
    <dgm:cxn modelId="{56EDFFE0-F16E-42CD-9F7F-501214F83D00}" type="presParOf" srcId="{748ABAEC-E154-47FD-8DB9-54FE2BCA7F1D}" destId="{2C411F60-71CF-4A8E-81DA-86C18C39ADC8}" srcOrd="1" destOrd="0" presId="urn:microsoft.com/office/officeart/2005/8/layout/hierarchy3"/>
    <dgm:cxn modelId="{55661415-0CBA-4E57-AD5E-57052BFA6359}" type="presParOf" srcId="{09A30AEC-267F-4C19-8AFF-6DFE06469B4B}" destId="{CD7D23C3-50FA-4B1D-AAA8-A8CE5E68A2DC}" srcOrd="1" destOrd="0" presId="urn:microsoft.com/office/officeart/2005/8/layout/hierarchy3"/>
    <dgm:cxn modelId="{4FE44522-0988-4494-AB04-1D77D0731D1C}" type="presParOf" srcId="{CD7D23C3-50FA-4B1D-AAA8-A8CE5E68A2DC}" destId="{416CFE33-2463-4D8B-8F3A-CFE537DC5443}" srcOrd="0" destOrd="0" presId="urn:microsoft.com/office/officeart/2005/8/layout/hierarchy3"/>
    <dgm:cxn modelId="{010CD2DB-D075-4E90-9C98-D8C9AEFDFB2B}" type="presParOf" srcId="{CD7D23C3-50FA-4B1D-AAA8-A8CE5E68A2DC}" destId="{B06CAEB0-81A7-4A6D-9B31-66C45468C9B4}" srcOrd="1" destOrd="0" presId="urn:microsoft.com/office/officeart/2005/8/layout/hierarchy3"/>
    <dgm:cxn modelId="{061CDB76-4777-43E8-ACFB-0739C63BB586}" type="presParOf" srcId="{CD7D23C3-50FA-4B1D-AAA8-A8CE5E68A2DC}" destId="{144A3CD5-D713-42EF-A198-BD66FD6B509B}" srcOrd="2" destOrd="0" presId="urn:microsoft.com/office/officeart/2005/8/layout/hierarchy3"/>
    <dgm:cxn modelId="{8319CFC4-42BC-43E6-BA76-E08572F60173}" type="presParOf" srcId="{CD7D23C3-50FA-4B1D-AAA8-A8CE5E68A2DC}" destId="{D9D558A1-DCF2-4A49-B89E-7A8E771C22D9}" srcOrd="3" destOrd="0" presId="urn:microsoft.com/office/officeart/2005/8/layout/hierarchy3"/>
    <dgm:cxn modelId="{BC1DA730-5BFF-4C83-8460-88591D047D50}" type="presParOf" srcId="{CD7D23C3-50FA-4B1D-AAA8-A8CE5E68A2DC}" destId="{02780F0A-528B-4BE8-A52D-D88C1DB8E604}" srcOrd="4" destOrd="0" presId="urn:microsoft.com/office/officeart/2005/8/layout/hierarchy3"/>
    <dgm:cxn modelId="{AB6AD03F-46F9-47D2-A8B1-2DC6816F7021}" type="presParOf" srcId="{CD7D23C3-50FA-4B1D-AAA8-A8CE5E68A2DC}" destId="{93F8AECA-1543-4B82-A9A5-3579C5681A2B}"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B0AABD-67FC-4C3C-801E-E5565D576B5F}" type="doc">
      <dgm:prSet loTypeId="urn:microsoft.com/office/officeart/2005/8/layout/arrow2" loCatId="process" qsTypeId="urn:microsoft.com/office/officeart/2005/8/quickstyle/simple3" qsCatId="simple" csTypeId="urn:microsoft.com/office/officeart/2005/8/colors/accent2_5" csCatId="accent2" phldr="1"/>
      <dgm:spPr/>
      <dgm:t>
        <a:bodyPr/>
        <a:lstStyle/>
        <a:p>
          <a:endParaRPr lang="en-US"/>
        </a:p>
      </dgm:t>
    </dgm:pt>
    <dgm:pt modelId="{C30B883F-0127-4F3F-AAC4-425BC6EA409E}">
      <dgm:prSet phldrT="[Text]" custT="1"/>
      <dgm:spPr/>
      <dgm:t>
        <a:bodyPr/>
        <a:lstStyle/>
        <a:p>
          <a:pPr algn="ctr"/>
          <a:r>
            <a:rPr lang="en-US" sz="2000" dirty="0" smtClean="0"/>
            <a:t>REACH / Children’s DD Crisis Services </a:t>
          </a:r>
          <a:endParaRPr lang="en-US" sz="2000" dirty="0"/>
        </a:p>
      </dgm:t>
    </dgm:pt>
    <dgm:pt modelId="{330AC3D8-378F-42EB-918A-1805175A74C5}" type="parTrans" cxnId="{1ED7A2EF-4630-4031-980D-B3836F5D87B2}">
      <dgm:prSet/>
      <dgm:spPr/>
      <dgm:t>
        <a:bodyPr/>
        <a:lstStyle/>
        <a:p>
          <a:endParaRPr lang="en-US"/>
        </a:p>
      </dgm:t>
    </dgm:pt>
    <dgm:pt modelId="{3714EAAA-1724-4C94-B992-A9C8BCDAE273}" type="sibTrans" cxnId="{1ED7A2EF-4630-4031-980D-B3836F5D87B2}">
      <dgm:prSet/>
      <dgm:spPr/>
      <dgm:t>
        <a:bodyPr/>
        <a:lstStyle/>
        <a:p>
          <a:endParaRPr lang="en-US"/>
        </a:p>
      </dgm:t>
    </dgm:pt>
    <dgm:pt modelId="{5F1B28DC-4DA8-4E3A-843C-2A8F94E5F08C}">
      <dgm:prSet phldrT="[Text]" custT="1"/>
      <dgm:spPr/>
      <dgm:t>
        <a:bodyPr/>
        <a:lstStyle/>
        <a:p>
          <a:pPr algn="ctr"/>
          <a:r>
            <a:rPr lang="en-US" sz="2000" dirty="0" smtClean="0"/>
            <a:t>CSB Emergency Services</a:t>
          </a:r>
          <a:endParaRPr lang="en-US" sz="2000" dirty="0"/>
        </a:p>
      </dgm:t>
    </dgm:pt>
    <dgm:pt modelId="{612448CE-5613-47F7-825E-5CE960E15A2A}" type="parTrans" cxnId="{E94FE3C7-2917-4D64-9257-DBF5CD1BF4C1}">
      <dgm:prSet/>
      <dgm:spPr/>
      <dgm:t>
        <a:bodyPr/>
        <a:lstStyle/>
        <a:p>
          <a:endParaRPr lang="en-US"/>
        </a:p>
      </dgm:t>
    </dgm:pt>
    <dgm:pt modelId="{0B81C627-BBC4-4424-8737-627E6818E598}" type="sibTrans" cxnId="{E94FE3C7-2917-4D64-9257-DBF5CD1BF4C1}">
      <dgm:prSet/>
      <dgm:spPr/>
      <dgm:t>
        <a:bodyPr/>
        <a:lstStyle/>
        <a:p>
          <a:endParaRPr lang="en-US"/>
        </a:p>
      </dgm:t>
    </dgm:pt>
    <dgm:pt modelId="{1320E7BD-D3E6-4EF1-B4A6-C11C358F86A0}">
      <dgm:prSet phldrT="[Text]" custT="1"/>
      <dgm:spPr/>
      <dgm:t>
        <a:bodyPr/>
        <a:lstStyle/>
        <a:p>
          <a:pPr algn="ctr"/>
          <a:r>
            <a:rPr lang="en-US" sz="2000" dirty="0" smtClean="0"/>
            <a:t>Law Enforcement / Criminal Justice System</a:t>
          </a:r>
          <a:endParaRPr lang="en-US" sz="2000" dirty="0"/>
        </a:p>
      </dgm:t>
    </dgm:pt>
    <dgm:pt modelId="{C197FD4C-B26B-4CBA-A83C-C14CAFDD269B}" type="parTrans" cxnId="{6E9697C8-AE7F-4663-9438-F9D5FAAAECF8}">
      <dgm:prSet/>
      <dgm:spPr/>
      <dgm:t>
        <a:bodyPr/>
        <a:lstStyle/>
        <a:p>
          <a:endParaRPr lang="en-US"/>
        </a:p>
      </dgm:t>
    </dgm:pt>
    <dgm:pt modelId="{85AC3F60-97BC-4ECE-88DF-EEA0C40950C7}" type="sibTrans" cxnId="{6E9697C8-AE7F-4663-9438-F9D5FAAAECF8}">
      <dgm:prSet/>
      <dgm:spPr/>
      <dgm:t>
        <a:bodyPr/>
        <a:lstStyle/>
        <a:p>
          <a:endParaRPr lang="en-US"/>
        </a:p>
      </dgm:t>
    </dgm:pt>
    <dgm:pt modelId="{F92A21DA-A78C-4BCE-953C-002AE11809FD}">
      <dgm:prSet phldrT="[Text]" custT="1"/>
      <dgm:spPr/>
      <dgm:t>
        <a:bodyPr/>
        <a:lstStyle/>
        <a:p>
          <a:pPr algn="ctr"/>
          <a:r>
            <a:rPr lang="en-US" sz="2000" dirty="0" smtClean="0"/>
            <a:t>Crisis Stabilization Units</a:t>
          </a:r>
          <a:endParaRPr lang="en-US" sz="2000" dirty="0"/>
        </a:p>
      </dgm:t>
    </dgm:pt>
    <dgm:pt modelId="{8A28CB0B-B3C7-4C3E-8BA8-B9B9328855EA}" type="parTrans" cxnId="{D72DF0CF-0ED5-4204-9720-EAE859EA7729}">
      <dgm:prSet/>
      <dgm:spPr/>
      <dgm:t>
        <a:bodyPr/>
        <a:lstStyle/>
        <a:p>
          <a:endParaRPr lang="en-US"/>
        </a:p>
      </dgm:t>
    </dgm:pt>
    <dgm:pt modelId="{684F1636-62FB-4B4F-9C9F-86D94A600DAD}" type="sibTrans" cxnId="{D72DF0CF-0ED5-4204-9720-EAE859EA7729}">
      <dgm:prSet/>
      <dgm:spPr/>
      <dgm:t>
        <a:bodyPr/>
        <a:lstStyle/>
        <a:p>
          <a:endParaRPr lang="en-US"/>
        </a:p>
      </dgm:t>
    </dgm:pt>
    <dgm:pt modelId="{55E39B39-BD82-4E4E-A234-581D59D6224B}">
      <dgm:prSet phldrT="[Text]" custT="1"/>
      <dgm:spPr/>
      <dgm:t>
        <a:bodyPr/>
        <a:lstStyle/>
        <a:p>
          <a:pPr algn="ctr"/>
          <a:r>
            <a:rPr lang="en-US" sz="2000" dirty="0" smtClean="0"/>
            <a:t>Mental Health Hospitals</a:t>
          </a:r>
          <a:endParaRPr lang="en-US" sz="2000" dirty="0"/>
        </a:p>
      </dgm:t>
    </dgm:pt>
    <dgm:pt modelId="{EC581857-1702-46B0-B790-D95F9C1EF249}" type="parTrans" cxnId="{1FC82434-1061-4852-9671-DD4AF3A8C9F0}">
      <dgm:prSet/>
      <dgm:spPr/>
      <dgm:t>
        <a:bodyPr/>
        <a:lstStyle/>
        <a:p>
          <a:endParaRPr lang="en-US"/>
        </a:p>
      </dgm:t>
    </dgm:pt>
    <dgm:pt modelId="{2AE15703-BD2B-4DCA-A88F-182A0CF953AE}" type="sibTrans" cxnId="{1FC82434-1061-4852-9671-DD4AF3A8C9F0}">
      <dgm:prSet/>
      <dgm:spPr/>
      <dgm:t>
        <a:bodyPr/>
        <a:lstStyle/>
        <a:p>
          <a:endParaRPr lang="en-US"/>
        </a:p>
      </dgm:t>
    </dgm:pt>
    <dgm:pt modelId="{174251EB-8329-49D0-816A-782449FF7D13}" type="pres">
      <dgm:prSet presAssocID="{33B0AABD-67FC-4C3C-801E-E5565D576B5F}" presName="arrowDiagram" presStyleCnt="0">
        <dgm:presLayoutVars>
          <dgm:chMax val="5"/>
          <dgm:dir/>
          <dgm:resizeHandles val="exact"/>
        </dgm:presLayoutVars>
      </dgm:prSet>
      <dgm:spPr/>
      <dgm:t>
        <a:bodyPr/>
        <a:lstStyle/>
        <a:p>
          <a:endParaRPr lang="en-US"/>
        </a:p>
      </dgm:t>
    </dgm:pt>
    <dgm:pt modelId="{8742BC11-3F9C-4DF1-B538-2AA1F26CA1BF}" type="pres">
      <dgm:prSet presAssocID="{33B0AABD-67FC-4C3C-801E-E5565D576B5F}" presName="arrow" presStyleLbl="bgShp" presStyleIdx="0" presStyleCnt="1"/>
      <dgm:spPr/>
    </dgm:pt>
    <dgm:pt modelId="{CF25E7D8-1094-4CC4-90F1-C65B97F85DE3}" type="pres">
      <dgm:prSet presAssocID="{33B0AABD-67FC-4C3C-801E-E5565D576B5F}" presName="arrowDiagram5" presStyleCnt="0"/>
      <dgm:spPr/>
    </dgm:pt>
    <dgm:pt modelId="{9335CC12-D2CF-468B-BBA4-0269F9AF65CB}" type="pres">
      <dgm:prSet presAssocID="{C30B883F-0127-4F3F-AAC4-425BC6EA409E}" presName="bullet5a" presStyleLbl="node1" presStyleIdx="0" presStyleCnt="5"/>
      <dgm:spPr/>
    </dgm:pt>
    <dgm:pt modelId="{C24E62CA-0F17-459B-A4CA-C22CAB57E7D5}" type="pres">
      <dgm:prSet presAssocID="{C30B883F-0127-4F3F-AAC4-425BC6EA409E}" presName="textBox5a" presStyleLbl="revTx" presStyleIdx="0" presStyleCnt="5" custScaleX="183164" custScaleY="52479" custLinFactNeighborX="41241" custLinFactNeighborY="-15566">
        <dgm:presLayoutVars>
          <dgm:bulletEnabled val="1"/>
        </dgm:presLayoutVars>
      </dgm:prSet>
      <dgm:spPr/>
      <dgm:t>
        <a:bodyPr/>
        <a:lstStyle/>
        <a:p>
          <a:endParaRPr lang="en-US"/>
        </a:p>
      </dgm:t>
    </dgm:pt>
    <dgm:pt modelId="{35BA09DA-FB38-4B67-8228-1412BE6E60D1}" type="pres">
      <dgm:prSet presAssocID="{5F1B28DC-4DA8-4E3A-843C-2A8F94E5F08C}" presName="bullet5b" presStyleLbl="node1" presStyleIdx="1" presStyleCnt="5"/>
      <dgm:spPr/>
    </dgm:pt>
    <dgm:pt modelId="{7A9C35AE-A56A-4FED-B532-13CBE93AA0DE}" type="pres">
      <dgm:prSet presAssocID="{5F1B28DC-4DA8-4E3A-843C-2A8F94E5F08C}" presName="textBox5b" presStyleLbl="revTx" presStyleIdx="1" presStyleCnt="5" custScaleX="119918" custScaleY="28209" custLinFactNeighborX="8369" custLinFactNeighborY="-31240">
        <dgm:presLayoutVars>
          <dgm:bulletEnabled val="1"/>
        </dgm:presLayoutVars>
      </dgm:prSet>
      <dgm:spPr/>
      <dgm:t>
        <a:bodyPr/>
        <a:lstStyle/>
        <a:p>
          <a:endParaRPr lang="en-US"/>
        </a:p>
      </dgm:t>
    </dgm:pt>
    <dgm:pt modelId="{97753925-AAD5-4246-BB5D-82A19BE2A3CA}" type="pres">
      <dgm:prSet presAssocID="{1320E7BD-D3E6-4EF1-B4A6-C11C358F86A0}" presName="bullet5c" presStyleLbl="node1" presStyleIdx="2" presStyleCnt="5"/>
      <dgm:spPr/>
    </dgm:pt>
    <dgm:pt modelId="{9C25D223-B5DA-4AB9-965A-F5B7ACE35139}" type="pres">
      <dgm:prSet presAssocID="{1320E7BD-D3E6-4EF1-B4A6-C11C358F86A0}" presName="textBox5c" presStyleLbl="revTx" presStyleIdx="2" presStyleCnt="5" custScaleX="165130" custScaleY="20988" custLinFactNeighborX="11996" custLinFactNeighborY="-34278">
        <dgm:presLayoutVars>
          <dgm:bulletEnabled val="1"/>
        </dgm:presLayoutVars>
      </dgm:prSet>
      <dgm:spPr/>
      <dgm:t>
        <a:bodyPr/>
        <a:lstStyle/>
        <a:p>
          <a:endParaRPr lang="en-US"/>
        </a:p>
      </dgm:t>
    </dgm:pt>
    <dgm:pt modelId="{D16199F7-37F6-4E63-B671-E3B8291E8245}" type="pres">
      <dgm:prSet presAssocID="{F92A21DA-A78C-4BCE-953C-002AE11809FD}" presName="bullet5d" presStyleLbl="node1" presStyleIdx="3" presStyleCnt="5"/>
      <dgm:spPr/>
    </dgm:pt>
    <dgm:pt modelId="{0C4CA38A-BC59-43DE-ACB8-18C2D506C272}" type="pres">
      <dgm:prSet presAssocID="{F92A21DA-A78C-4BCE-953C-002AE11809FD}" presName="textBox5d" presStyleLbl="revTx" presStyleIdx="3" presStyleCnt="5" custScaleX="129560" custScaleY="14556" custLinFactNeighborX="3087" custLinFactNeighborY="-37600">
        <dgm:presLayoutVars>
          <dgm:bulletEnabled val="1"/>
        </dgm:presLayoutVars>
      </dgm:prSet>
      <dgm:spPr/>
      <dgm:t>
        <a:bodyPr/>
        <a:lstStyle/>
        <a:p>
          <a:endParaRPr lang="en-US"/>
        </a:p>
      </dgm:t>
    </dgm:pt>
    <dgm:pt modelId="{4E931FA8-97A6-4C1C-9728-94EB775ABC24}" type="pres">
      <dgm:prSet presAssocID="{55E39B39-BD82-4E4E-A234-581D59D6224B}" presName="bullet5e" presStyleLbl="node1" presStyleIdx="4" presStyleCnt="5"/>
      <dgm:spPr/>
    </dgm:pt>
    <dgm:pt modelId="{17868019-B396-4167-BAC2-3F90229D32CE}" type="pres">
      <dgm:prSet presAssocID="{55E39B39-BD82-4E4E-A234-581D59D6224B}" presName="textBox5e" presStyleLbl="revTx" presStyleIdx="4" presStyleCnt="5" custScaleX="106059" custScaleY="16178" custLinFactNeighborX="-772" custLinFactNeighborY="-37583">
        <dgm:presLayoutVars>
          <dgm:bulletEnabled val="1"/>
        </dgm:presLayoutVars>
      </dgm:prSet>
      <dgm:spPr/>
      <dgm:t>
        <a:bodyPr/>
        <a:lstStyle/>
        <a:p>
          <a:endParaRPr lang="en-US"/>
        </a:p>
      </dgm:t>
    </dgm:pt>
  </dgm:ptLst>
  <dgm:cxnLst>
    <dgm:cxn modelId="{6B5A60C7-F2D6-4B96-85D8-1AC53AD518C4}" type="presOf" srcId="{F92A21DA-A78C-4BCE-953C-002AE11809FD}" destId="{0C4CA38A-BC59-43DE-ACB8-18C2D506C272}" srcOrd="0" destOrd="0" presId="urn:microsoft.com/office/officeart/2005/8/layout/arrow2"/>
    <dgm:cxn modelId="{E1C606C8-4ECD-49D5-8497-32FFD2FFAA45}" type="presOf" srcId="{C30B883F-0127-4F3F-AAC4-425BC6EA409E}" destId="{C24E62CA-0F17-459B-A4CA-C22CAB57E7D5}" srcOrd="0" destOrd="0" presId="urn:microsoft.com/office/officeart/2005/8/layout/arrow2"/>
    <dgm:cxn modelId="{820BFF45-0E31-4FCF-96A5-4585EEC14194}" type="presOf" srcId="{1320E7BD-D3E6-4EF1-B4A6-C11C358F86A0}" destId="{9C25D223-B5DA-4AB9-965A-F5B7ACE35139}" srcOrd="0" destOrd="0" presId="urn:microsoft.com/office/officeart/2005/8/layout/arrow2"/>
    <dgm:cxn modelId="{6E9697C8-AE7F-4663-9438-F9D5FAAAECF8}" srcId="{33B0AABD-67FC-4C3C-801E-E5565D576B5F}" destId="{1320E7BD-D3E6-4EF1-B4A6-C11C358F86A0}" srcOrd="2" destOrd="0" parTransId="{C197FD4C-B26B-4CBA-A83C-C14CAFDD269B}" sibTransId="{85AC3F60-97BC-4ECE-88DF-EEA0C40950C7}"/>
    <dgm:cxn modelId="{D72DF0CF-0ED5-4204-9720-EAE859EA7729}" srcId="{33B0AABD-67FC-4C3C-801E-E5565D576B5F}" destId="{F92A21DA-A78C-4BCE-953C-002AE11809FD}" srcOrd="3" destOrd="0" parTransId="{8A28CB0B-B3C7-4C3E-8BA8-B9B9328855EA}" sibTransId="{684F1636-62FB-4B4F-9C9F-86D94A600DAD}"/>
    <dgm:cxn modelId="{5AD902B1-D9FE-4186-9FE2-9F9797E51589}" type="presOf" srcId="{5F1B28DC-4DA8-4E3A-843C-2A8F94E5F08C}" destId="{7A9C35AE-A56A-4FED-B532-13CBE93AA0DE}" srcOrd="0" destOrd="0" presId="urn:microsoft.com/office/officeart/2005/8/layout/arrow2"/>
    <dgm:cxn modelId="{1FC82434-1061-4852-9671-DD4AF3A8C9F0}" srcId="{33B0AABD-67FC-4C3C-801E-E5565D576B5F}" destId="{55E39B39-BD82-4E4E-A234-581D59D6224B}" srcOrd="4" destOrd="0" parTransId="{EC581857-1702-46B0-B790-D95F9C1EF249}" sibTransId="{2AE15703-BD2B-4DCA-A88F-182A0CF953AE}"/>
    <dgm:cxn modelId="{E94FE3C7-2917-4D64-9257-DBF5CD1BF4C1}" srcId="{33B0AABD-67FC-4C3C-801E-E5565D576B5F}" destId="{5F1B28DC-4DA8-4E3A-843C-2A8F94E5F08C}" srcOrd="1" destOrd="0" parTransId="{612448CE-5613-47F7-825E-5CE960E15A2A}" sibTransId="{0B81C627-BBC4-4424-8737-627E6818E598}"/>
    <dgm:cxn modelId="{9DDDCD07-AD0C-4709-8A93-DF422498C1C5}" type="presOf" srcId="{55E39B39-BD82-4E4E-A234-581D59D6224B}" destId="{17868019-B396-4167-BAC2-3F90229D32CE}" srcOrd="0" destOrd="0" presId="urn:microsoft.com/office/officeart/2005/8/layout/arrow2"/>
    <dgm:cxn modelId="{1ED7A2EF-4630-4031-980D-B3836F5D87B2}" srcId="{33B0AABD-67FC-4C3C-801E-E5565D576B5F}" destId="{C30B883F-0127-4F3F-AAC4-425BC6EA409E}" srcOrd="0" destOrd="0" parTransId="{330AC3D8-378F-42EB-918A-1805175A74C5}" sibTransId="{3714EAAA-1724-4C94-B992-A9C8BCDAE273}"/>
    <dgm:cxn modelId="{AF0812B8-CD21-4B31-91A4-8D8C46A19008}" type="presOf" srcId="{33B0AABD-67FC-4C3C-801E-E5565D576B5F}" destId="{174251EB-8329-49D0-816A-782449FF7D13}" srcOrd="0" destOrd="0" presId="urn:microsoft.com/office/officeart/2005/8/layout/arrow2"/>
    <dgm:cxn modelId="{3DD0F2AF-0B1B-4EEC-8B8B-21810DD8715C}" type="presParOf" srcId="{174251EB-8329-49D0-816A-782449FF7D13}" destId="{8742BC11-3F9C-4DF1-B538-2AA1F26CA1BF}" srcOrd="0" destOrd="0" presId="urn:microsoft.com/office/officeart/2005/8/layout/arrow2"/>
    <dgm:cxn modelId="{DCCC08D2-17FB-4B60-9068-AE43BE6691C0}" type="presParOf" srcId="{174251EB-8329-49D0-816A-782449FF7D13}" destId="{CF25E7D8-1094-4CC4-90F1-C65B97F85DE3}" srcOrd="1" destOrd="0" presId="urn:microsoft.com/office/officeart/2005/8/layout/arrow2"/>
    <dgm:cxn modelId="{3BB331E7-E238-449D-A85E-2377D16EDF95}" type="presParOf" srcId="{CF25E7D8-1094-4CC4-90F1-C65B97F85DE3}" destId="{9335CC12-D2CF-468B-BBA4-0269F9AF65CB}" srcOrd="0" destOrd="0" presId="urn:microsoft.com/office/officeart/2005/8/layout/arrow2"/>
    <dgm:cxn modelId="{40E4CBE7-9E42-42CA-B431-2BD69E6A6A8C}" type="presParOf" srcId="{CF25E7D8-1094-4CC4-90F1-C65B97F85DE3}" destId="{C24E62CA-0F17-459B-A4CA-C22CAB57E7D5}" srcOrd="1" destOrd="0" presId="urn:microsoft.com/office/officeart/2005/8/layout/arrow2"/>
    <dgm:cxn modelId="{F89E13CF-D0BA-4B5F-BD4B-2B855B175608}" type="presParOf" srcId="{CF25E7D8-1094-4CC4-90F1-C65B97F85DE3}" destId="{35BA09DA-FB38-4B67-8228-1412BE6E60D1}" srcOrd="2" destOrd="0" presId="urn:microsoft.com/office/officeart/2005/8/layout/arrow2"/>
    <dgm:cxn modelId="{5A00EE51-D3C8-4BC5-A8B6-0462494BA979}" type="presParOf" srcId="{CF25E7D8-1094-4CC4-90F1-C65B97F85DE3}" destId="{7A9C35AE-A56A-4FED-B532-13CBE93AA0DE}" srcOrd="3" destOrd="0" presId="urn:microsoft.com/office/officeart/2005/8/layout/arrow2"/>
    <dgm:cxn modelId="{1DBEDD0F-B750-4925-86A1-36F1176CF6F0}" type="presParOf" srcId="{CF25E7D8-1094-4CC4-90F1-C65B97F85DE3}" destId="{97753925-AAD5-4246-BB5D-82A19BE2A3CA}" srcOrd="4" destOrd="0" presId="urn:microsoft.com/office/officeart/2005/8/layout/arrow2"/>
    <dgm:cxn modelId="{FC301DED-5E4F-4753-9E76-D10A965F7D7E}" type="presParOf" srcId="{CF25E7D8-1094-4CC4-90F1-C65B97F85DE3}" destId="{9C25D223-B5DA-4AB9-965A-F5B7ACE35139}" srcOrd="5" destOrd="0" presId="urn:microsoft.com/office/officeart/2005/8/layout/arrow2"/>
    <dgm:cxn modelId="{CDE252E0-CEC2-47BF-BB00-FAE03BBAFF9C}" type="presParOf" srcId="{CF25E7D8-1094-4CC4-90F1-C65B97F85DE3}" destId="{D16199F7-37F6-4E63-B671-E3B8291E8245}" srcOrd="6" destOrd="0" presId="urn:microsoft.com/office/officeart/2005/8/layout/arrow2"/>
    <dgm:cxn modelId="{516AF00F-3946-434D-9232-FF4188456D28}" type="presParOf" srcId="{CF25E7D8-1094-4CC4-90F1-C65B97F85DE3}" destId="{0C4CA38A-BC59-43DE-ACB8-18C2D506C272}" srcOrd="7" destOrd="0" presId="urn:microsoft.com/office/officeart/2005/8/layout/arrow2"/>
    <dgm:cxn modelId="{01E22C32-3265-4C14-B676-047382E3DC7C}" type="presParOf" srcId="{CF25E7D8-1094-4CC4-90F1-C65B97F85DE3}" destId="{4E931FA8-97A6-4C1C-9728-94EB775ABC24}" srcOrd="8" destOrd="0" presId="urn:microsoft.com/office/officeart/2005/8/layout/arrow2"/>
    <dgm:cxn modelId="{ADBF4144-1F28-420D-9E49-95399DBCFBAE}" type="presParOf" srcId="{CF25E7D8-1094-4CC4-90F1-C65B97F85DE3}" destId="{17868019-B396-4167-BAC2-3F90229D32CE}"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B0AABD-67FC-4C3C-801E-E5565D576B5F}" type="doc">
      <dgm:prSet loTypeId="urn:microsoft.com/office/officeart/2005/8/layout/arrow2" loCatId="process" qsTypeId="urn:microsoft.com/office/officeart/2005/8/quickstyle/simple3" qsCatId="simple" csTypeId="urn:microsoft.com/office/officeart/2005/8/colors/accent2_5" csCatId="accent2" phldr="1"/>
      <dgm:spPr/>
      <dgm:t>
        <a:bodyPr/>
        <a:lstStyle/>
        <a:p>
          <a:endParaRPr lang="en-US"/>
        </a:p>
      </dgm:t>
    </dgm:pt>
    <dgm:pt modelId="{C30B883F-0127-4F3F-AAC4-425BC6EA409E}">
      <dgm:prSet phldrT="[Text]" custT="1"/>
      <dgm:spPr/>
      <dgm:t>
        <a:bodyPr/>
        <a:lstStyle/>
        <a:p>
          <a:pPr algn="ctr"/>
          <a:r>
            <a:rPr lang="en-US" sz="2000" dirty="0" smtClean="0"/>
            <a:t>Expanded REACH / Children’s DD Crisis Services?</a:t>
          </a:r>
          <a:endParaRPr lang="en-US" sz="2000" dirty="0"/>
        </a:p>
      </dgm:t>
    </dgm:pt>
    <dgm:pt modelId="{330AC3D8-378F-42EB-918A-1805175A74C5}" type="parTrans" cxnId="{1ED7A2EF-4630-4031-980D-B3836F5D87B2}">
      <dgm:prSet/>
      <dgm:spPr/>
      <dgm:t>
        <a:bodyPr/>
        <a:lstStyle/>
        <a:p>
          <a:endParaRPr lang="en-US"/>
        </a:p>
      </dgm:t>
    </dgm:pt>
    <dgm:pt modelId="{3714EAAA-1724-4C94-B992-A9C8BCDAE273}" type="sibTrans" cxnId="{1ED7A2EF-4630-4031-980D-B3836F5D87B2}">
      <dgm:prSet/>
      <dgm:spPr/>
      <dgm:t>
        <a:bodyPr/>
        <a:lstStyle/>
        <a:p>
          <a:endParaRPr lang="en-US"/>
        </a:p>
      </dgm:t>
    </dgm:pt>
    <dgm:pt modelId="{5F1B28DC-4DA8-4E3A-843C-2A8F94E5F08C}">
      <dgm:prSet phldrT="[Text]" custT="1"/>
      <dgm:spPr/>
      <dgm:t>
        <a:bodyPr/>
        <a:lstStyle/>
        <a:p>
          <a:pPr algn="ctr"/>
          <a:r>
            <a:rPr lang="en-US" sz="2000" dirty="0" smtClean="0"/>
            <a:t>Enhanced Medicaid Waiver Services?</a:t>
          </a:r>
          <a:endParaRPr lang="en-US" sz="2000" dirty="0"/>
        </a:p>
      </dgm:t>
    </dgm:pt>
    <dgm:pt modelId="{612448CE-5613-47F7-825E-5CE960E15A2A}" type="parTrans" cxnId="{E94FE3C7-2917-4D64-9257-DBF5CD1BF4C1}">
      <dgm:prSet/>
      <dgm:spPr/>
      <dgm:t>
        <a:bodyPr/>
        <a:lstStyle/>
        <a:p>
          <a:endParaRPr lang="en-US"/>
        </a:p>
      </dgm:t>
    </dgm:pt>
    <dgm:pt modelId="{0B81C627-BBC4-4424-8737-627E6818E598}" type="sibTrans" cxnId="{E94FE3C7-2917-4D64-9257-DBF5CD1BF4C1}">
      <dgm:prSet/>
      <dgm:spPr/>
      <dgm:t>
        <a:bodyPr/>
        <a:lstStyle/>
        <a:p>
          <a:endParaRPr lang="en-US"/>
        </a:p>
      </dgm:t>
    </dgm:pt>
    <dgm:pt modelId="{1320E7BD-D3E6-4EF1-B4A6-C11C358F86A0}">
      <dgm:prSet phldrT="[Text]" custT="1"/>
      <dgm:spPr/>
      <dgm:t>
        <a:bodyPr/>
        <a:lstStyle/>
        <a:p>
          <a:pPr algn="ctr"/>
          <a:r>
            <a:rPr lang="en-US" sz="2000" dirty="0" smtClean="0"/>
            <a:t>Better Trained Law Enforcement / Criminal Justice System?</a:t>
          </a:r>
          <a:endParaRPr lang="en-US" sz="2000" dirty="0"/>
        </a:p>
      </dgm:t>
    </dgm:pt>
    <dgm:pt modelId="{C197FD4C-B26B-4CBA-A83C-C14CAFDD269B}" type="parTrans" cxnId="{6E9697C8-AE7F-4663-9438-F9D5FAAAECF8}">
      <dgm:prSet/>
      <dgm:spPr/>
      <dgm:t>
        <a:bodyPr/>
        <a:lstStyle/>
        <a:p>
          <a:endParaRPr lang="en-US"/>
        </a:p>
      </dgm:t>
    </dgm:pt>
    <dgm:pt modelId="{85AC3F60-97BC-4ECE-88DF-EEA0C40950C7}" type="sibTrans" cxnId="{6E9697C8-AE7F-4663-9438-F9D5FAAAECF8}">
      <dgm:prSet/>
      <dgm:spPr/>
      <dgm:t>
        <a:bodyPr/>
        <a:lstStyle/>
        <a:p>
          <a:endParaRPr lang="en-US"/>
        </a:p>
      </dgm:t>
    </dgm:pt>
    <dgm:pt modelId="{F92A21DA-A78C-4BCE-953C-002AE11809FD}">
      <dgm:prSet phldrT="[Text]" custT="1"/>
      <dgm:spPr/>
      <dgm:t>
        <a:bodyPr/>
        <a:lstStyle/>
        <a:p>
          <a:pPr algn="ctr"/>
          <a:r>
            <a:rPr lang="en-US" sz="2000" dirty="0" smtClean="0"/>
            <a:t>More Crisis Stabilization Units?</a:t>
          </a:r>
          <a:endParaRPr lang="en-US" sz="2000" dirty="0"/>
        </a:p>
      </dgm:t>
    </dgm:pt>
    <dgm:pt modelId="{8A28CB0B-B3C7-4C3E-8BA8-B9B9328855EA}" type="parTrans" cxnId="{D72DF0CF-0ED5-4204-9720-EAE859EA7729}">
      <dgm:prSet/>
      <dgm:spPr/>
      <dgm:t>
        <a:bodyPr/>
        <a:lstStyle/>
        <a:p>
          <a:endParaRPr lang="en-US"/>
        </a:p>
      </dgm:t>
    </dgm:pt>
    <dgm:pt modelId="{684F1636-62FB-4B4F-9C9F-86D94A600DAD}" type="sibTrans" cxnId="{D72DF0CF-0ED5-4204-9720-EAE859EA7729}">
      <dgm:prSet/>
      <dgm:spPr/>
      <dgm:t>
        <a:bodyPr/>
        <a:lstStyle/>
        <a:p>
          <a:endParaRPr lang="en-US"/>
        </a:p>
      </dgm:t>
    </dgm:pt>
    <dgm:pt modelId="{931F432D-70DB-4996-B0D4-52F8C1D3F117}">
      <dgm:prSet phldrT="[Text]" custT="1"/>
      <dgm:spPr/>
      <dgm:t>
        <a:bodyPr/>
        <a:lstStyle/>
        <a:p>
          <a:pPr algn="ctr"/>
          <a:r>
            <a:rPr lang="en-US" sz="2000" dirty="0" smtClean="0"/>
            <a:t>Increased Numbers of Behavioral Support Professionals? </a:t>
          </a:r>
          <a:endParaRPr lang="en-US" sz="2000" dirty="0"/>
        </a:p>
      </dgm:t>
    </dgm:pt>
    <dgm:pt modelId="{7BF17893-1976-4196-BFAA-7B853C6EC2D3}" type="parTrans" cxnId="{377B3413-8A8E-4446-AB6D-134C2CFFC246}">
      <dgm:prSet/>
      <dgm:spPr/>
      <dgm:t>
        <a:bodyPr/>
        <a:lstStyle/>
        <a:p>
          <a:endParaRPr lang="en-US"/>
        </a:p>
      </dgm:t>
    </dgm:pt>
    <dgm:pt modelId="{2D38E31A-4ACC-40D8-A1E3-92A428B75756}" type="sibTrans" cxnId="{377B3413-8A8E-4446-AB6D-134C2CFFC246}">
      <dgm:prSet/>
      <dgm:spPr/>
      <dgm:t>
        <a:bodyPr/>
        <a:lstStyle/>
        <a:p>
          <a:endParaRPr lang="en-US"/>
        </a:p>
      </dgm:t>
    </dgm:pt>
    <dgm:pt modelId="{174251EB-8329-49D0-816A-782449FF7D13}" type="pres">
      <dgm:prSet presAssocID="{33B0AABD-67FC-4C3C-801E-E5565D576B5F}" presName="arrowDiagram" presStyleCnt="0">
        <dgm:presLayoutVars>
          <dgm:chMax val="5"/>
          <dgm:dir/>
          <dgm:resizeHandles val="exact"/>
        </dgm:presLayoutVars>
      </dgm:prSet>
      <dgm:spPr/>
      <dgm:t>
        <a:bodyPr/>
        <a:lstStyle/>
        <a:p>
          <a:endParaRPr lang="en-US"/>
        </a:p>
      </dgm:t>
    </dgm:pt>
    <dgm:pt modelId="{8742BC11-3F9C-4DF1-B538-2AA1F26CA1BF}" type="pres">
      <dgm:prSet presAssocID="{33B0AABD-67FC-4C3C-801E-E5565D576B5F}" presName="arrow" presStyleLbl="bgShp" presStyleIdx="0" presStyleCnt="1"/>
      <dgm:spPr/>
    </dgm:pt>
    <dgm:pt modelId="{CF25E7D8-1094-4CC4-90F1-C65B97F85DE3}" type="pres">
      <dgm:prSet presAssocID="{33B0AABD-67FC-4C3C-801E-E5565D576B5F}" presName="arrowDiagram5" presStyleCnt="0"/>
      <dgm:spPr/>
    </dgm:pt>
    <dgm:pt modelId="{9335CC12-D2CF-468B-BBA4-0269F9AF65CB}" type="pres">
      <dgm:prSet presAssocID="{C30B883F-0127-4F3F-AAC4-425BC6EA409E}" presName="bullet5a" presStyleLbl="node1" presStyleIdx="0" presStyleCnt="5"/>
      <dgm:spPr/>
    </dgm:pt>
    <dgm:pt modelId="{C24E62CA-0F17-459B-A4CA-C22CAB57E7D5}" type="pres">
      <dgm:prSet presAssocID="{C30B883F-0127-4F3F-AAC4-425BC6EA409E}" presName="textBox5a" presStyleLbl="revTx" presStyleIdx="0" presStyleCnt="5" custScaleX="272051" custScaleY="64022" custLinFactNeighborX="75069" custLinFactNeighborY="-14404">
        <dgm:presLayoutVars>
          <dgm:bulletEnabled val="1"/>
        </dgm:presLayoutVars>
      </dgm:prSet>
      <dgm:spPr/>
      <dgm:t>
        <a:bodyPr/>
        <a:lstStyle/>
        <a:p>
          <a:endParaRPr lang="en-US"/>
        </a:p>
      </dgm:t>
    </dgm:pt>
    <dgm:pt modelId="{35BA09DA-FB38-4B67-8228-1412BE6E60D1}" type="pres">
      <dgm:prSet presAssocID="{5F1B28DC-4DA8-4E3A-843C-2A8F94E5F08C}" presName="bullet5b" presStyleLbl="node1" presStyleIdx="1" presStyleCnt="5"/>
      <dgm:spPr/>
    </dgm:pt>
    <dgm:pt modelId="{7A9C35AE-A56A-4FED-B532-13CBE93AA0DE}" type="pres">
      <dgm:prSet presAssocID="{5F1B28DC-4DA8-4E3A-843C-2A8F94E5F08C}" presName="textBox5b" presStyleLbl="revTx" presStyleIdx="1" presStyleCnt="5" custScaleX="161203" custScaleY="28209" custLinFactX="-26868" custLinFactNeighborX="-100000" custLinFactNeighborY="-66231">
        <dgm:presLayoutVars>
          <dgm:bulletEnabled val="1"/>
        </dgm:presLayoutVars>
      </dgm:prSet>
      <dgm:spPr/>
      <dgm:t>
        <a:bodyPr/>
        <a:lstStyle/>
        <a:p>
          <a:endParaRPr lang="en-US"/>
        </a:p>
      </dgm:t>
    </dgm:pt>
    <dgm:pt modelId="{B3B21E4A-166B-49FB-BAAB-32667ABDC4B4}" type="pres">
      <dgm:prSet presAssocID="{931F432D-70DB-4996-B0D4-52F8C1D3F117}" presName="bullet5c" presStyleLbl="node1" presStyleIdx="2" presStyleCnt="5"/>
      <dgm:spPr/>
    </dgm:pt>
    <dgm:pt modelId="{3EB5429E-0934-4182-9C55-E586E4C4B1AD}" type="pres">
      <dgm:prSet presAssocID="{931F432D-70DB-4996-B0D4-52F8C1D3F117}" presName="textBox5c" presStyleLbl="revTx" presStyleIdx="2" presStyleCnt="5" custScaleX="183070" custScaleY="24056" custLinFactNeighborX="19412" custLinFactNeighborY="-35053">
        <dgm:presLayoutVars>
          <dgm:bulletEnabled val="1"/>
        </dgm:presLayoutVars>
      </dgm:prSet>
      <dgm:spPr/>
      <dgm:t>
        <a:bodyPr/>
        <a:lstStyle/>
        <a:p>
          <a:endParaRPr lang="en-US"/>
        </a:p>
      </dgm:t>
    </dgm:pt>
    <dgm:pt modelId="{E260C4BD-F343-41C1-8F15-1A67F83E431B}" type="pres">
      <dgm:prSet presAssocID="{1320E7BD-D3E6-4EF1-B4A6-C11C358F86A0}" presName="bullet5d" presStyleLbl="node1" presStyleIdx="3" presStyleCnt="5"/>
      <dgm:spPr/>
    </dgm:pt>
    <dgm:pt modelId="{3C0FE720-8E15-4864-9421-CE288DD6F47D}" type="pres">
      <dgm:prSet presAssocID="{1320E7BD-D3E6-4EF1-B4A6-C11C358F86A0}" presName="textBox5d" presStyleLbl="revTx" presStyleIdx="3" presStyleCnt="5" custScaleX="206079" custScaleY="22793" custLinFactX="-33735" custLinFactNeighborX="-100000" custLinFactNeighborY="-58627">
        <dgm:presLayoutVars>
          <dgm:bulletEnabled val="1"/>
        </dgm:presLayoutVars>
      </dgm:prSet>
      <dgm:spPr/>
      <dgm:t>
        <a:bodyPr/>
        <a:lstStyle/>
        <a:p>
          <a:endParaRPr lang="en-US"/>
        </a:p>
      </dgm:t>
    </dgm:pt>
    <dgm:pt modelId="{4FC7400D-9E3E-4A9A-9083-E1F5F6F31F11}" type="pres">
      <dgm:prSet presAssocID="{F92A21DA-A78C-4BCE-953C-002AE11809FD}" presName="bullet5e" presStyleLbl="node1" presStyleIdx="4" presStyleCnt="5"/>
      <dgm:spPr/>
    </dgm:pt>
    <dgm:pt modelId="{9E2D8C76-44A0-4CA1-AD75-A6B036C0E238}" type="pres">
      <dgm:prSet presAssocID="{F92A21DA-A78C-4BCE-953C-002AE11809FD}" presName="textBox5e" presStyleLbl="revTx" presStyleIdx="4" presStyleCnt="5" custScaleX="127911" custScaleY="15577" custLinFactNeighborX="-9913" custLinFactNeighborY="-36307">
        <dgm:presLayoutVars>
          <dgm:bulletEnabled val="1"/>
        </dgm:presLayoutVars>
      </dgm:prSet>
      <dgm:spPr/>
      <dgm:t>
        <a:bodyPr/>
        <a:lstStyle/>
        <a:p>
          <a:endParaRPr lang="en-US"/>
        </a:p>
      </dgm:t>
    </dgm:pt>
  </dgm:ptLst>
  <dgm:cxnLst>
    <dgm:cxn modelId="{25882455-2DF6-49EB-AD98-EB074FAB8BAD}" type="presOf" srcId="{5F1B28DC-4DA8-4E3A-843C-2A8F94E5F08C}" destId="{7A9C35AE-A56A-4FED-B532-13CBE93AA0DE}" srcOrd="0" destOrd="0" presId="urn:microsoft.com/office/officeart/2005/8/layout/arrow2"/>
    <dgm:cxn modelId="{6E9697C8-AE7F-4663-9438-F9D5FAAAECF8}" srcId="{33B0AABD-67FC-4C3C-801E-E5565D576B5F}" destId="{1320E7BD-D3E6-4EF1-B4A6-C11C358F86A0}" srcOrd="3" destOrd="0" parTransId="{C197FD4C-B26B-4CBA-A83C-C14CAFDD269B}" sibTransId="{85AC3F60-97BC-4ECE-88DF-EEA0C40950C7}"/>
    <dgm:cxn modelId="{D37C48C7-82BC-4E38-9D6C-128FB727A038}" type="presOf" srcId="{F92A21DA-A78C-4BCE-953C-002AE11809FD}" destId="{9E2D8C76-44A0-4CA1-AD75-A6B036C0E238}" srcOrd="0" destOrd="0" presId="urn:microsoft.com/office/officeart/2005/8/layout/arrow2"/>
    <dgm:cxn modelId="{377B3413-8A8E-4446-AB6D-134C2CFFC246}" srcId="{33B0AABD-67FC-4C3C-801E-E5565D576B5F}" destId="{931F432D-70DB-4996-B0D4-52F8C1D3F117}" srcOrd="2" destOrd="0" parTransId="{7BF17893-1976-4196-BFAA-7B853C6EC2D3}" sibTransId="{2D38E31A-4ACC-40D8-A1E3-92A428B75756}"/>
    <dgm:cxn modelId="{D72DF0CF-0ED5-4204-9720-EAE859EA7729}" srcId="{33B0AABD-67FC-4C3C-801E-E5565D576B5F}" destId="{F92A21DA-A78C-4BCE-953C-002AE11809FD}" srcOrd="4" destOrd="0" parTransId="{8A28CB0B-B3C7-4C3E-8BA8-B9B9328855EA}" sibTransId="{684F1636-62FB-4B4F-9C9F-86D94A600DAD}"/>
    <dgm:cxn modelId="{B7FC2433-20C5-490A-B17C-74C6CE9093FC}" type="presOf" srcId="{931F432D-70DB-4996-B0D4-52F8C1D3F117}" destId="{3EB5429E-0934-4182-9C55-E586E4C4B1AD}" srcOrd="0" destOrd="0" presId="urn:microsoft.com/office/officeart/2005/8/layout/arrow2"/>
    <dgm:cxn modelId="{CF61E2A0-4EE9-43FD-9618-CF69BDC444E3}" type="presOf" srcId="{1320E7BD-D3E6-4EF1-B4A6-C11C358F86A0}" destId="{3C0FE720-8E15-4864-9421-CE288DD6F47D}" srcOrd="0" destOrd="0" presId="urn:microsoft.com/office/officeart/2005/8/layout/arrow2"/>
    <dgm:cxn modelId="{E94FE3C7-2917-4D64-9257-DBF5CD1BF4C1}" srcId="{33B0AABD-67FC-4C3C-801E-E5565D576B5F}" destId="{5F1B28DC-4DA8-4E3A-843C-2A8F94E5F08C}" srcOrd="1" destOrd="0" parTransId="{612448CE-5613-47F7-825E-5CE960E15A2A}" sibTransId="{0B81C627-BBC4-4424-8737-627E6818E598}"/>
    <dgm:cxn modelId="{DFB6B6E6-329C-42F4-91B8-996006A8ACE5}" type="presOf" srcId="{C30B883F-0127-4F3F-AAC4-425BC6EA409E}" destId="{C24E62CA-0F17-459B-A4CA-C22CAB57E7D5}" srcOrd="0" destOrd="0" presId="urn:microsoft.com/office/officeart/2005/8/layout/arrow2"/>
    <dgm:cxn modelId="{E2174A87-3B27-4475-87E8-A0BFBDA1B1BA}" type="presOf" srcId="{33B0AABD-67FC-4C3C-801E-E5565D576B5F}" destId="{174251EB-8329-49D0-816A-782449FF7D13}" srcOrd="0" destOrd="0" presId="urn:microsoft.com/office/officeart/2005/8/layout/arrow2"/>
    <dgm:cxn modelId="{1ED7A2EF-4630-4031-980D-B3836F5D87B2}" srcId="{33B0AABD-67FC-4C3C-801E-E5565D576B5F}" destId="{C30B883F-0127-4F3F-AAC4-425BC6EA409E}" srcOrd="0" destOrd="0" parTransId="{330AC3D8-378F-42EB-918A-1805175A74C5}" sibTransId="{3714EAAA-1724-4C94-B992-A9C8BCDAE273}"/>
    <dgm:cxn modelId="{F27A2B1F-B055-4E10-9B34-14F9CBC19E96}" type="presParOf" srcId="{174251EB-8329-49D0-816A-782449FF7D13}" destId="{8742BC11-3F9C-4DF1-B538-2AA1F26CA1BF}" srcOrd="0" destOrd="0" presId="urn:microsoft.com/office/officeart/2005/8/layout/arrow2"/>
    <dgm:cxn modelId="{DCA80398-66F2-489C-AD96-E2EE904F2DBF}" type="presParOf" srcId="{174251EB-8329-49D0-816A-782449FF7D13}" destId="{CF25E7D8-1094-4CC4-90F1-C65B97F85DE3}" srcOrd="1" destOrd="0" presId="urn:microsoft.com/office/officeart/2005/8/layout/arrow2"/>
    <dgm:cxn modelId="{0EAF35B3-7F82-49D0-84DD-27F28C4CC855}" type="presParOf" srcId="{CF25E7D8-1094-4CC4-90F1-C65B97F85DE3}" destId="{9335CC12-D2CF-468B-BBA4-0269F9AF65CB}" srcOrd="0" destOrd="0" presId="urn:microsoft.com/office/officeart/2005/8/layout/arrow2"/>
    <dgm:cxn modelId="{A981E793-9DC7-4D47-A7A5-FB4527B1892D}" type="presParOf" srcId="{CF25E7D8-1094-4CC4-90F1-C65B97F85DE3}" destId="{C24E62CA-0F17-459B-A4CA-C22CAB57E7D5}" srcOrd="1" destOrd="0" presId="urn:microsoft.com/office/officeart/2005/8/layout/arrow2"/>
    <dgm:cxn modelId="{3401D34F-42E2-4C72-81D2-23338AB139AA}" type="presParOf" srcId="{CF25E7D8-1094-4CC4-90F1-C65B97F85DE3}" destId="{35BA09DA-FB38-4B67-8228-1412BE6E60D1}" srcOrd="2" destOrd="0" presId="urn:microsoft.com/office/officeart/2005/8/layout/arrow2"/>
    <dgm:cxn modelId="{6664D0F9-F985-4434-BE5D-B53C72386E43}" type="presParOf" srcId="{CF25E7D8-1094-4CC4-90F1-C65B97F85DE3}" destId="{7A9C35AE-A56A-4FED-B532-13CBE93AA0DE}" srcOrd="3" destOrd="0" presId="urn:microsoft.com/office/officeart/2005/8/layout/arrow2"/>
    <dgm:cxn modelId="{234DD38A-1356-4F71-8219-9A7AD8EF5822}" type="presParOf" srcId="{CF25E7D8-1094-4CC4-90F1-C65B97F85DE3}" destId="{B3B21E4A-166B-49FB-BAAB-32667ABDC4B4}" srcOrd="4" destOrd="0" presId="urn:microsoft.com/office/officeart/2005/8/layout/arrow2"/>
    <dgm:cxn modelId="{3F477FC1-C9E3-4A3F-B92C-876D67297F45}" type="presParOf" srcId="{CF25E7D8-1094-4CC4-90F1-C65B97F85DE3}" destId="{3EB5429E-0934-4182-9C55-E586E4C4B1AD}" srcOrd="5" destOrd="0" presId="urn:microsoft.com/office/officeart/2005/8/layout/arrow2"/>
    <dgm:cxn modelId="{E857B9D9-CB0B-4802-8CD3-A38C84FF39FC}" type="presParOf" srcId="{CF25E7D8-1094-4CC4-90F1-C65B97F85DE3}" destId="{E260C4BD-F343-41C1-8F15-1A67F83E431B}" srcOrd="6" destOrd="0" presId="urn:microsoft.com/office/officeart/2005/8/layout/arrow2"/>
    <dgm:cxn modelId="{114C0718-E97F-44D2-A0AF-A3D0A55C3AB8}" type="presParOf" srcId="{CF25E7D8-1094-4CC4-90F1-C65B97F85DE3}" destId="{3C0FE720-8E15-4864-9421-CE288DD6F47D}" srcOrd="7" destOrd="0" presId="urn:microsoft.com/office/officeart/2005/8/layout/arrow2"/>
    <dgm:cxn modelId="{401BEAF9-68DA-4B54-B5B5-184EDE40487A}" type="presParOf" srcId="{CF25E7D8-1094-4CC4-90F1-C65B97F85DE3}" destId="{4FC7400D-9E3E-4A9A-9083-E1F5F6F31F11}" srcOrd="8" destOrd="0" presId="urn:microsoft.com/office/officeart/2005/8/layout/arrow2"/>
    <dgm:cxn modelId="{0CAA21EC-8010-438E-A28C-8AE56A4223FF}" type="presParOf" srcId="{CF25E7D8-1094-4CC4-90F1-C65B97F85DE3}" destId="{9E2D8C76-44A0-4CA1-AD75-A6B036C0E238}"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3933BE-7BEF-41FD-A000-F4A2C82E49F6}" type="doc">
      <dgm:prSet loTypeId="urn:microsoft.com/office/officeart/2005/8/layout/default#1" loCatId="list" qsTypeId="urn:microsoft.com/office/officeart/2005/8/quickstyle/simple1" qsCatId="simple" csTypeId="urn:microsoft.com/office/officeart/2005/8/colors/accent2_1" csCatId="accent2" phldr="1"/>
      <dgm:spPr/>
      <dgm:t>
        <a:bodyPr/>
        <a:lstStyle/>
        <a:p>
          <a:endParaRPr lang="en-US"/>
        </a:p>
      </dgm:t>
    </dgm:pt>
    <dgm:pt modelId="{58C51F3C-B7E9-4B0F-90E8-563BF6C5A94C}">
      <dgm:prSet phldrT="[Text]"/>
      <dgm:spPr>
        <a:ln w="76200">
          <a:solidFill>
            <a:schemeClr val="accent2"/>
          </a:solidFill>
        </a:ln>
      </dgm:spPr>
      <dgm:t>
        <a:bodyPr/>
        <a:lstStyle/>
        <a:p>
          <a:r>
            <a:rPr lang="en-US" dirty="0" smtClean="0">
              <a:hlinkClick xmlns:r="http://schemas.openxmlformats.org/officeDocument/2006/relationships" r:id="rId1"/>
            </a:rPr>
            <a:t>US Constitution</a:t>
          </a:r>
          <a:endParaRPr lang="en-US" dirty="0"/>
        </a:p>
      </dgm:t>
    </dgm:pt>
    <dgm:pt modelId="{F776D808-54EA-4291-AF34-2606A8728128}" type="parTrans" cxnId="{6C1180DB-7777-4F6B-8497-4D9B519E8F43}">
      <dgm:prSet/>
      <dgm:spPr/>
      <dgm:t>
        <a:bodyPr/>
        <a:lstStyle/>
        <a:p>
          <a:endParaRPr lang="en-US"/>
        </a:p>
      </dgm:t>
    </dgm:pt>
    <dgm:pt modelId="{59B4BA99-5765-4E5D-AEE1-C9608013F8DE}" type="sibTrans" cxnId="{6C1180DB-7777-4F6B-8497-4D9B519E8F43}">
      <dgm:prSet/>
      <dgm:spPr/>
      <dgm:t>
        <a:bodyPr/>
        <a:lstStyle/>
        <a:p>
          <a:endParaRPr lang="en-US"/>
        </a:p>
      </dgm:t>
    </dgm:pt>
    <dgm:pt modelId="{2DE527AD-DFBC-40CD-8B5A-3F71A6CAA261}">
      <dgm:prSet phldrT="[Text]"/>
      <dgm:spPr>
        <a:ln w="76200">
          <a:solidFill>
            <a:schemeClr val="accent2"/>
          </a:solidFill>
        </a:ln>
      </dgm:spPr>
      <dgm:t>
        <a:bodyPr/>
        <a:lstStyle/>
        <a:p>
          <a:r>
            <a:rPr lang="en-US" dirty="0" smtClean="0">
              <a:hlinkClick xmlns:r="http://schemas.openxmlformats.org/officeDocument/2006/relationships" r:id="rId2"/>
            </a:rPr>
            <a:t>Americans with Disabilities Act (ADA)</a:t>
          </a:r>
          <a:endParaRPr lang="en-US" dirty="0"/>
        </a:p>
      </dgm:t>
    </dgm:pt>
    <dgm:pt modelId="{7115D9CF-935C-477B-AF84-F72400DB2191}" type="parTrans" cxnId="{DB71846A-B943-4D6E-A854-880651D13BE6}">
      <dgm:prSet/>
      <dgm:spPr/>
      <dgm:t>
        <a:bodyPr/>
        <a:lstStyle/>
        <a:p>
          <a:endParaRPr lang="en-US"/>
        </a:p>
      </dgm:t>
    </dgm:pt>
    <dgm:pt modelId="{A234E7F2-793A-4A79-BA51-56B7A3F30790}" type="sibTrans" cxnId="{DB71846A-B943-4D6E-A854-880651D13BE6}">
      <dgm:prSet/>
      <dgm:spPr/>
      <dgm:t>
        <a:bodyPr/>
        <a:lstStyle/>
        <a:p>
          <a:endParaRPr lang="en-US"/>
        </a:p>
      </dgm:t>
    </dgm:pt>
    <dgm:pt modelId="{75288DBA-611C-4857-B6E1-29D5F27C38D4}">
      <dgm:prSet phldrT="[Text]"/>
      <dgm:spPr>
        <a:ln w="76200">
          <a:solidFill>
            <a:schemeClr val="accent2"/>
          </a:solidFill>
        </a:ln>
      </dgm:spPr>
      <dgm:t>
        <a:bodyPr/>
        <a:lstStyle/>
        <a:p>
          <a:r>
            <a:rPr lang="en-US" dirty="0" smtClean="0">
              <a:hlinkClick xmlns:r="http://schemas.openxmlformats.org/officeDocument/2006/relationships" r:id="rId3"/>
            </a:rPr>
            <a:t>Civil Rights of Institutionalized Persons Act (CRIPA)</a:t>
          </a:r>
          <a:endParaRPr lang="en-US" dirty="0"/>
        </a:p>
      </dgm:t>
    </dgm:pt>
    <dgm:pt modelId="{B13AC798-B950-4BAB-BDE0-DB29D9B7B22B}" type="parTrans" cxnId="{CCA8A1FB-73BF-4E3F-86FF-F66F07BDD509}">
      <dgm:prSet/>
      <dgm:spPr/>
      <dgm:t>
        <a:bodyPr/>
        <a:lstStyle/>
        <a:p>
          <a:endParaRPr lang="en-US"/>
        </a:p>
      </dgm:t>
    </dgm:pt>
    <dgm:pt modelId="{9E24B406-BF24-455A-B662-6732C2089D57}" type="sibTrans" cxnId="{CCA8A1FB-73BF-4E3F-86FF-F66F07BDD509}">
      <dgm:prSet/>
      <dgm:spPr/>
      <dgm:t>
        <a:bodyPr/>
        <a:lstStyle/>
        <a:p>
          <a:endParaRPr lang="en-US"/>
        </a:p>
      </dgm:t>
    </dgm:pt>
    <dgm:pt modelId="{C90F34D6-A53D-45F5-9814-32BF84A52EE7}">
      <dgm:prSet phldrT="[Text]"/>
      <dgm:spPr>
        <a:ln w="76200">
          <a:solidFill>
            <a:schemeClr val="accent2"/>
          </a:solidFill>
        </a:ln>
      </dgm:spPr>
      <dgm:t>
        <a:bodyPr/>
        <a:lstStyle/>
        <a:p>
          <a:r>
            <a:rPr lang="en-US" dirty="0" smtClean="0">
              <a:hlinkClick xmlns:r="http://schemas.openxmlformats.org/officeDocument/2006/relationships" r:id="rId4"/>
            </a:rPr>
            <a:t>Medicaid Home and Community Based Services (HCBS) </a:t>
          </a:r>
          <a:endParaRPr lang="en-US" dirty="0"/>
        </a:p>
      </dgm:t>
    </dgm:pt>
    <dgm:pt modelId="{7B48E467-EFBD-4B38-A1D4-609E5B477908}" type="parTrans" cxnId="{A6214141-0A24-469A-ACE6-4589FCAF2FDA}">
      <dgm:prSet/>
      <dgm:spPr/>
      <dgm:t>
        <a:bodyPr/>
        <a:lstStyle/>
        <a:p>
          <a:endParaRPr lang="en-US"/>
        </a:p>
      </dgm:t>
    </dgm:pt>
    <dgm:pt modelId="{EF70AC7E-ED32-4A6B-A465-AF0B68A8D957}" type="sibTrans" cxnId="{A6214141-0A24-469A-ACE6-4589FCAF2FDA}">
      <dgm:prSet/>
      <dgm:spPr/>
      <dgm:t>
        <a:bodyPr/>
        <a:lstStyle/>
        <a:p>
          <a:endParaRPr lang="en-US"/>
        </a:p>
      </dgm:t>
    </dgm:pt>
    <dgm:pt modelId="{5790260E-4A16-4BC8-B298-3C3BB619016C}">
      <dgm:prSet phldrT="[Text]"/>
      <dgm:spPr>
        <a:ln w="76200">
          <a:solidFill>
            <a:schemeClr val="accent2"/>
          </a:solidFill>
        </a:ln>
      </dgm:spPr>
      <dgm:t>
        <a:bodyPr/>
        <a:lstStyle/>
        <a:p>
          <a:r>
            <a:rPr lang="en-US" dirty="0" smtClean="0">
              <a:hlinkClick xmlns:r="http://schemas.openxmlformats.org/officeDocument/2006/relationships" r:id="rId5"/>
            </a:rPr>
            <a:t>Individuals with Disabilities Education Act (IDEA)</a:t>
          </a:r>
          <a:endParaRPr lang="en-US" dirty="0"/>
        </a:p>
      </dgm:t>
    </dgm:pt>
    <dgm:pt modelId="{D38DE5A7-9C95-4D34-9A0A-D55E169481C9}" type="parTrans" cxnId="{D1C31C3C-0163-441F-AE57-CA14DF58DD88}">
      <dgm:prSet/>
      <dgm:spPr/>
      <dgm:t>
        <a:bodyPr/>
        <a:lstStyle/>
        <a:p>
          <a:endParaRPr lang="en-US"/>
        </a:p>
      </dgm:t>
    </dgm:pt>
    <dgm:pt modelId="{E39BA5CF-655E-439F-AC6D-10825ED1A7CE}" type="sibTrans" cxnId="{D1C31C3C-0163-441F-AE57-CA14DF58DD88}">
      <dgm:prSet/>
      <dgm:spPr/>
      <dgm:t>
        <a:bodyPr/>
        <a:lstStyle/>
        <a:p>
          <a:endParaRPr lang="en-US"/>
        </a:p>
      </dgm:t>
    </dgm:pt>
    <dgm:pt modelId="{67C7A6B0-4B02-46A5-88E9-220080FAB3F0}">
      <dgm:prSet/>
      <dgm:spPr>
        <a:ln w="76200">
          <a:solidFill>
            <a:schemeClr val="accent2"/>
          </a:solidFill>
        </a:ln>
      </dgm:spPr>
      <dgm:t>
        <a:bodyPr/>
        <a:lstStyle/>
        <a:p>
          <a:r>
            <a:rPr lang="en-US" dirty="0" smtClean="0">
              <a:hlinkClick xmlns:r="http://schemas.openxmlformats.org/officeDocument/2006/relationships" r:id="rId6"/>
            </a:rPr>
            <a:t>Section 504 of the Rehabilitation Act</a:t>
          </a:r>
          <a:endParaRPr lang="en-US" dirty="0"/>
        </a:p>
      </dgm:t>
    </dgm:pt>
    <dgm:pt modelId="{E508A725-EDE6-4F10-BB18-725B512B1B42}" type="parTrans" cxnId="{53E999EF-8FC1-4DC6-B7B0-7727F512D1D8}">
      <dgm:prSet/>
      <dgm:spPr/>
      <dgm:t>
        <a:bodyPr/>
        <a:lstStyle/>
        <a:p>
          <a:endParaRPr lang="en-US"/>
        </a:p>
      </dgm:t>
    </dgm:pt>
    <dgm:pt modelId="{2B474DCF-CD83-483A-BE62-691A916D69FC}" type="sibTrans" cxnId="{53E999EF-8FC1-4DC6-B7B0-7727F512D1D8}">
      <dgm:prSet/>
      <dgm:spPr/>
      <dgm:t>
        <a:bodyPr/>
        <a:lstStyle/>
        <a:p>
          <a:endParaRPr lang="en-US"/>
        </a:p>
      </dgm:t>
    </dgm:pt>
    <dgm:pt modelId="{7F83728D-3EE2-4659-9859-D01364D3C08E}" type="pres">
      <dgm:prSet presAssocID="{D63933BE-7BEF-41FD-A000-F4A2C82E49F6}" presName="diagram" presStyleCnt="0">
        <dgm:presLayoutVars>
          <dgm:dir/>
          <dgm:resizeHandles val="exact"/>
        </dgm:presLayoutVars>
      </dgm:prSet>
      <dgm:spPr/>
      <dgm:t>
        <a:bodyPr/>
        <a:lstStyle/>
        <a:p>
          <a:endParaRPr lang="en-US"/>
        </a:p>
      </dgm:t>
    </dgm:pt>
    <dgm:pt modelId="{80371ABC-6898-490B-93D7-64D1CFF89FA1}" type="pres">
      <dgm:prSet presAssocID="{58C51F3C-B7E9-4B0F-90E8-563BF6C5A94C}" presName="node" presStyleLbl="node1" presStyleIdx="0" presStyleCnt="6">
        <dgm:presLayoutVars>
          <dgm:bulletEnabled val="1"/>
        </dgm:presLayoutVars>
      </dgm:prSet>
      <dgm:spPr/>
      <dgm:t>
        <a:bodyPr/>
        <a:lstStyle/>
        <a:p>
          <a:endParaRPr lang="en-US"/>
        </a:p>
      </dgm:t>
    </dgm:pt>
    <dgm:pt modelId="{87C327E7-6808-4E6C-ABF6-346660549914}" type="pres">
      <dgm:prSet presAssocID="{59B4BA99-5765-4E5D-AEE1-C9608013F8DE}" presName="sibTrans" presStyleCnt="0"/>
      <dgm:spPr/>
    </dgm:pt>
    <dgm:pt modelId="{90EBDF37-1ABB-4CB2-BBF8-4A8515DECD93}" type="pres">
      <dgm:prSet presAssocID="{2DE527AD-DFBC-40CD-8B5A-3F71A6CAA261}" presName="node" presStyleLbl="node1" presStyleIdx="1" presStyleCnt="6">
        <dgm:presLayoutVars>
          <dgm:bulletEnabled val="1"/>
        </dgm:presLayoutVars>
      </dgm:prSet>
      <dgm:spPr/>
      <dgm:t>
        <a:bodyPr/>
        <a:lstStyle/>
        <a:p>
          <a:endParaRPr lang="en-US"/>
        </a:p>
      </dgm:t>
    </dgm:pt>
    <dgm:pt modelId="{163F6DB5-CA20-445B-8F2C-560AD64B97F4}" type="pres">
      <dgm:prSet presAssocID="{A234E7F2-793A-4A79-BA51-56B7A3F30790}" presName="sibTrans" presStyleCnt="0"/>
      <dgm:spPr/>
    </dgm:pt>
    <dgm:pt modelId="{E4F168CB-FE9A-4543-A470-5EB129AA2F60}" type="pres">
      <dgm:prSet presAssocID="{75288DBA-611C-4857-B6E1-29D5F27C38D4}" presName="node" presStyleLbl="node1" presStyleIdx="2" presStyleCnt="6">
        <dgm:presLayoutVars>
          <dgm:bulletEnabled val="1"/>
        </dgm:presLayoutVars>
      </dgm:prSet>
      <dgm:spPr/>
      <dgm:t>
        <a:bodyPr/>
        <a:lstStyle/>
        <a:p>
          <a:endParaRPr lang="en-US"/>
        </a:p>
      </dgm:t>
    </dgm:pt>
    <dgm:pt modelId="{7D2F686E-C326-4D2F-9DF8-346350FF741C}" type="pres">
      <dgm:prSet presAssocID="{9E24B406-BF24-455A-B662-6732C2089D57}" presName="sibTrans" presStyleCnt="0"/>
      <dgm:spPr/>
    </dgm:pt>
    <dgm:pt modelId="{71B0978B-CCE1-4BDD-97F5-56E9A3DC1F0E}" type="pres">
      <dgm:prSet presAssocID="{C90F34D6-A53D-45F5-9814-32BF84A52EE7}" presName="node" presStyleLbl="node1" presStyleIdx="3" presStyleCnt="6">
        <dgm:presLayoutVars>
          <dgm:bulletEnabled val="1"/>
        </dgm:presLayoutVars>
      </dgm:prSet>
      <dgm:spPr/>
      <dgm:t>
        <a:bodyPr/>
        <a:lstStyle/>
        <a:p>
          <a:endParaRPr lang="en-US"/>
        </a:p>
      </dgm:t>
    </dgm:pt>
    <dgm:pt modelId="{0F703AEA-805A-47A6-A650-463A77E00106}" type="pres">
      <dgm:prSet presAssocID="{EF70AC7E-ED32-4A6B-A465-AF0B68A8D957}" presName="sibTrans" presStyleCnt="0"/>
      <dgm:spPr/>
    </dgm:pt>
    <dgm:pt modelId="{B3B81523-606C-495D-B3EB-41E981546CE4}" type="pres">
      <dgm:prSet presAssocID="{5790260E-4A16-4BC8-B298-3C3BB619016C}" presName="node" presStyleLbl="node1" presStyleIdx="4" presStyleCnt="6">
        <dgm:presLayoutVars>
          <dgm:bulletEnabled val="1"/>
        </dgm:presLayoutVars>
      </dgm:prSet>
      <dgm:spPr/>
      <dgm:t>
        <a:bodyPr/>
        <a:lstStyle/>
        <a:p>
          <a:endParaRPr lang="en-US"/>
        </a:p>
      </dgm:t>
    </dgm:pt>
    <dgm:pt modelId="{C8DB6F43-D326-4BC2-91F8-4B2372A97F83}" type="pres">
      <dgm:prSet presAssocID="{E39BA5CF-655E-439F-AC6D-10825ED1A7CE}" presName="sibTrans" presStyleCnt="0"/>
      <dgm:spPr/>
    </dgm:pt>
    <dgm:pt modelId="{265EF00E-FC15-40A7-BC17-36CD045F1DEB}" type="pres">
      <dgm:prSet presAssocID="{67C7A6B0-4B02-46A5-88E9-220080FAB3F0}" presName="node" presStyleLbl="node1" presStyleIdx="5" presStyleCnt="6" custLinFactNeighborX="1465" custLinFactNeighborY="-814">
        <dgm:presLayoutVars>
          <dgm:bulletEnabled val="1"/>
        </dgm:presLayoutVars>
      </dgm:prSet>
      <dgm:spPr/>
      <dgm:t>
        <a:bodyPr/>
        <a:lstStyle/>
        <a:p>
          <a:endParaRPr lang="en-US"/>
        </a:p>
      </dgm:t>
    </dgm:pt>
  </dgm:ptLst>
  <dgm:cxnLst>
    <dgm:cxn modelId="{D672DC7F-80DE-4D57-8023-EB224B007748}" type="presOf" srcId="{2DE527AD-DFBC-40CD-8B5A-3F71A6CAA261}" destId="{90EBDF37-1ABB-4CB2-BBF8-4A8515DECD93}" srcOrd="0" destOrd="0" presId="urn:microsoft.com/office/officeart/2005/8/layout/default#1"/>
    <dgm:cxn modelId="{A6214141-0A24-469A-ACE6-4589FCAF2FDA}" srcId="{D63933BE-7BEF-41FD-A000-F4A2C82E49F6}" destId="{C90F34D6-A53D-45F5-9814-32BF84A52EE7}" srcOrd="3" destOrd="0" parTransId="{7B48E467-EFBD-4B38-A1D4-609E5B477908}" sibTransId="{EF70AC7E-ED32-4A6B-A465-AF0B68A8D957}"/>
    <dgm:cxn modelId="{CCA8A1FB-73BF-4E3F-86FF-F66F07BDD509}" srcId="{D63933BE-7BEF-41FD-A000-F4A2C82E49F6}" destId="{75288DBA-611C-4857-B6E1-29D5F27C38D4}" srcOrd="2" destOrd="0" parTransId="{B13AC798-B950-4BAB-BDE0-DB29D9B7B22B}" sibTransId="{9E24B406-BF24-455A-B662-6732C2089D57}"/>
    <dgm:cxn modelId="{3571A6A2-3484-47BA-B212-C88E918C7018}" type="presOf" srcId="{D63933BE-7BEF-41FD-A000-F4A2C82E49F6}" destId="{7F83728D-3EE2-4659-9859-D01364D3C08E}" srcOrd="0" destOrd="0" presId="urn:microsoft.com/office/officeart/2005/8/layout/default#1"/>
    <dgm:cxn modelId="{DB71846A-B943-4D6E-A854-880651D13BE6}" srcId="{D63933BE-7BEF-41FD-A000-F4A2C82E49F6}" destId="{2DE527AD-DFBC-40CD-8B5A-3F71A6CAA261}" srcOrd="1" destOrd="0" parTransId="{7115D9CF-935C-477B-AF84-F72400DB2191}" sibTransId="{A234E7F2-793A-4A79-BA51-56B7A3F30790}"/>
    <dgm:cxn modelId="{505842A6-EF75-469E-ABD7-79472F988759}" type="presOf" srcId="{5790260E-4A16-4BC8-B298-3C3BB619016C}" destId="{B3B81523-606C-495D-B3EB-41E981546CE4}" srcOrd="0" destOrd="0" presId="urn:microsoft.com/office/officeart/2005/8/layout/default#1"/>
    <dgm:cxn modelId="{BC31FE64-530D-461C-A6CF-8A0E87DE7259}" type="presOf" srcId="{C90F34D6-A53D-45F5-9814-32BF84A52EE7}" destId="{71B0978B-CCE1-4BDD-97F5-56E9A3DC1F0E}" srcOrd="0" destOrd="0" presId="urn:microsoft.com/office/officeart/2005/8/layout/default#1"/>
    <dgm:cxn modelId="{32D0890D-D58A-4C31-A9BC-3D5805732FA6}" type="presOf" srcId="{58C51F3C-B7E9-4B0F-90E8-563BF6C5A94C}" destId="{80371ABC-6898-490B-93D7-64D1CFF89FA1}" srcOrd="0" destOrd="0" presId="urn:microsoft.com/office/officeart/2005/8/layout/default#1"/>
    <dgm:cxn modelId="{5462ECCB-DB7F-429A-A2FD-8E5E51ADB671}" type="presOf" srcId="{75288DBA-611C-4857-B6E1-29D5F27C38D4}" destId="{E4F168CB-FE9A-4543-A470-5EB129AA2F60}" srcOrd="0" destOrd="0" presId="urn:microsoft.com/office/officeart/2005/8/layout/default#1"/>
    <dgm:cxn modelId="{6C1180DB-7777-4F6B-8497-4D9B519E8F43}" srcId="{D63933BE-7BEF-41FD-A000-F4A2C82E49F6}" destId="{58C51F3C-B7E9-4B0F-90E8-563BF6C5A94C}" srcOrd="0" destOrd="0" parTransId="{F776D808-54EA-4291-AF34-2606A8728128}" sibTransId="{59B4BA99-5765-4E5D-AEE1-C9608013F8DE}"/>
    <dgm:cxn modelId="{D1C31C3C-0163-441F-AE57-CA14DF58DD88}" srcId="{D63933BE-7BEF-41FD-A000-F4A2C82E49F6}" destId="{5790260E-4A16-4BC8-B298-3C3BB619016C}" srcOrd="4" destOrd="0" parTransId="{D38DE5A7-9C95-4D34-9A0A-D55E169481C9}" sibTransId="{E39BA5CF-655E-439F-AC6D-10825ED1A7CE}"/>
    <dgm:cxn modelId="{AE4537F2-B9E6-47FD-8C52-79EA241EDB6D}" type="presOf" srcId="{67C7A6B0-4B02-46A5-88E9-220080FAB3F0}" destId="{265EF00E-FC15-40A7-BC17-36CD045F1DEB}" srcOrd="0" destOrd="0" presId="urn:microsoft.com/office/officeart/2005/8/layout/default#1"/>
    <dgm:cxn modelId="{53E999EF-8FC1-4DC6-B7B0-7727F512D1D8}" srcId="{D63933BE-7BEF-41FD-A000-F4A2C82E49F6}" destId="{67C7A6B0-4B02-46A5-88E9-220080FAB3F0}" srcOrd="5" destOrd="0" parTransId="{E508A725-EDE6-4F10-BB18-725B512B1B42}" sibTransId="{2B474DCF-CD83-483A-BE62-691A916D69FC}"/>
    <dgm:cxn modelId="{232BDB49-27C3-4D04-8333-B35158AB330C}" type="presParOf" srcId="{7F83728D-3EE2-4659-9859-D01364D3C08E}" destId="{80371ABC-6898-490B-93D7-64D1CFF89FA1}" srcOrd="0" destOrd="0" presId="urn:microsoft.com/office/officeart/2005/8/layout/default#1"/>
    <dgm:cxn modelId="{9477351F-C6DE-42C6-B776-C02B6BEFE8BB}" type="presParOf" srcId="{7F83728D-3EE2-4659-9859-D01364D3C08E}" destId="{87C327E7-6808-4E6C-ABF6-346660549914}" srcOrd="1" destOrd="0" presId="urn:microsoft.com/office/officeart/2005/8/layout/default#1"/>
    <dgm:cxn modelId="{1CDAEAB3-04E0-466C-BD68-820E872D986B}" type="presParOf" srcId="{7F83728D-3EE2-4659-9859-D01364D3C08E}" destId="{90EBDF37-1ABB-4CB2-BBF8-4A8515DECD93}" srcOrd="2" destOrd="0" presId="urn:microsoft.com/office/officeart/2005/8/layout/default#1"/>
    <dgm:cxn modelId="{DF407868-6F09-4B63-8A77-F15F338764A6}" type="presParOf" srcId="{7F83728D-3EE2-4659-9859-D01364D3C08E}" destId="{163F6DB5-CA20-445B-8F2C-560AD64B97F4}" srcOrd="3" destOrd="0" presId="urn:microsoft.com/office/officeart/2005/8/layout/default#1"/>
    <dgm:cxn modelId="{FF828795-556C-4437-A944-86AF0FF9E2BB}" type="presParOf" srcId="{7F83728D-3EE2-4659-9859-D01364D3C08E}" destId="{E4F168CB-FE9A-4543-A470-5EB129AA2F60}" srcOrd="4" destOrd="0" presId="urn:microsoft.com/office/officeart/2005/8/layout/default#1"/>
    <dgm:cxn modelId="{5DC1F75A-806D-475B-BE58-DE6761D12271}" type="presParOf" srcId="{7F83728D-3EE2-4659-9859-D01364D3C08E}" destId="{7D2F686E-C326-4D2F-9DF8-346350FF741C}" srcOrd="5" destOrd="0" presId="urn:microsoft.com/office/officeart/2005/8/layout/default#1"/>
    <dgm:cxn modelId="{0509607A-34FE-4478-BC33-E9092E021AF3}" type="presParOf" srcId="{7F83728D-3EE2-4659-9859-D01364D3C08E}" destId="{71B0978B-CCE1-4BDD-97F5-56E9A3DC1F0E}" srcOrd="6" destOrd="0" presId="urn:microsoft.com/office/officeart/2005/8/layout/default#1"/>
    <dgm:cxn modelId="{88ED24AE-19AC-446C-B9BA-DE96310D3D72}" type="presParOf" srcId="{7F83728D-3EE2-4659-9859-D01364D3C08E}" destId="{0F703AEA-805A-47A6-A650-463A77E00106}" srcOrd="7" destOrd="0" presId="urn:microsoft.com/office/officeart/2005/8/layout/default#1"/>
    <dgm:cxn modelId="{5A58A223-7389-4C2F-8C8A-C6E65908F0AA}" type="presParOf" srcId="{7F83728D-3EE2-4659-9859-D01364D3C08E}" destId="{B3B81523-606C-495D-B3EB-41E981546CE4}" srcOrd="8" destOrd="0" presId="urn:microsoft.com/office/officeart/2005/8/layout/default#1"/>
    <dgm:cxn modelId="{CC074C2A-21B7-4BA1-91B9-CBBF7D8B2FAA}" type="presParOf" srcId="{7F83728D-3EE2-4659-9859-D01364D3C08E}" destId="{C8DB6F43-D326-4BC2-91F8-4B2372A97F83}" srcOrd="9" destOrd="0" presId="urn:microsoft.com/office/officeart/2005/8/layout/default#1"/>
    <dgm:cxn modelId="{9E63FBE7-4FC4-480C-A7FD-B8B7FA25E844}" type="presParOf" srcId="{7F83728D-3EE2-4659-9859-D01364D3C08E}" destId="{265EF00E-FC15-40A7-BC17-36CD045F1DEB}" srcOrd="10" destOrd="0" presId="urn:microsoft.com/office/officeart/2005/8/layout/default#1"/>
  </dgm:cxnLst>
  <dgm:bg/>
  <dgm:whole>
    <a:ln w="38100"/>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3933BE-7BEF-41FD-A000-F4A2C82E49F6}" type="doc">
      <dgm:prSet loTypeId="urn:microsoft.com/office/officeart/2005/8/layout/default#2" loCatId="list" qsTypeId="urn:microsoft.com/office/officeart/2005/8/quickstyle/simple1" qsCatId="simple" csTypeId="urn:microsoft.com/office/officeart/2005/8/colors/accent2_1" csCatId="accent2" phldr="1"/>
      <dgm:spPr/>
      <dgm:t>
        <a:bodyPr/>
        <a:lstStyle/>
        <a:p>
          <a:endParaRPr lang="en-US"/>
        </a:p>
      </dgm:t>
    </dgm:pt>
    <dgm:pt modelId="{58C51F3C-B7E9-4B0F-90E8-563BF6C5A94C}">
      <dgm:prSet phldrT="[Text]"/>
      <dgm:spPr>
        <a:ln w="76200">
          <a:solidFill>
            <a:schemeClr val="accent2"/>
          </a:solidFill>
        </a:ln>
      </dgm:spPr>
      <dgm:t>
        <a:bodyPr/>
        <a:lstStyle/>
        <a:p>
          <a:r>
            <a:rPr lang="en-US" dirty="0" smtClean="0">
              <a:hlinkClick xmlns:r="http://schemas.openxmlformats.org/officeDocument/2006/relationships" r:id="rId1"/>
            </a:rPr>
            <a:t>Human Rights Regulations</a:t>
          </a:r>
          <a:endParaRPr lang="en-US" dirty="0"/>
        </a:p>
      </dgm:t>
    </dgm:pt>
    <dgm:pt modelId="{F776D808-54EA-4291-AF34-2606A8728128}" type="parTrans" cxnId="{6C1180DB-7777-4F6B-8497-4D9B519E8F43}">
      <dgm:prSet/>
      <dgm:spPr/>
      <dgm:t>
        <a:bodyPr/>
        <a:lstStyle/>
        <a:p>
          <a:endParaRPr lang="en-US"/>
        </a:p>
      </dgm:t>
    </dgm:pt>
    <dgm:pt modelId="{59B4BA99-5765-4E5D-AEE1-C9608013F8DE}" type="sibTrans" cxnId="{6C1180DB-7777-4F6B-8497-4D9B519E8F43}">
      <dgm:prSet/>
      <dgm:spPr/>
      <dgm:t>
        <a:bodyPr/>
        <a:lstStyle/>
        <a:p>
          <a:endParaRPr lang="en-US"/>
        </a:p>
      </dgm:t>
    </dgm:pt>
    <dgm:pt modelId="{C90F34D6-A53D-45F5-9814-32BF84A52EE7}">
      <dgm:prSet phldrT="[Text]"/>
      <dgm:spPr>
        <a:ln w="76200">
          <a:solidFill>
            <a:schemeClr val="accent2"/>
          </a:solidFill>
        </a:ln>
      </dgm:spPr>
      <dgm:t>
        <a:bodyPr/>
        <a:lstStyle/>
        <a:p>
          <a:r>
            <a:rPr lang="en-US" dirty="0" smtClean="0">
              <a:hlinkClick xmlns:r="http://schemas.openxmlformats.org/officeDocument/2006/relationships" r:id="rId2"/>
            </a:rPr>
            <a:t>Department of Medical Assistance Services (DMAS) Medicaid Handbook</a:t>
          </a:r>
          <a:endParaRPr lang="en-US" dirty="0"/>
        </a:p>
      </dgm:t>
    </dgm:pt>
    <dgm:pt modelId="{7B48E467-EFBD-4B38-A1D4-609E5B477908}" type="parTrans" cxnId="{A6214141-0A24-469A-ACE6-4589FCAF2FDA}">
      <dgm:prSet/>
      <dgm:spPr/>
      <dgm:t>
        <a:bodyPr/>
        <a:lstStyle/>
        <a:p>
          <a:endParaRPr lang="en-US"/>
        </a:p>
      </dgm:t>
    </dgm:pt>
    <dgm:pt modelId="{EF70AC7E-ED32-4A6B-A465-AF0B68A8D957}" type="sibTrans" cxnId="{A6214141-0A24-469A-ACE6-4589FCAF2FDA}">
      <dgm:prSet/>
      <dgm:spPr/>
      <dgm:t>
        <a:bodyPr/>
        <a:lstStyle/>
        <a:p>
          <a:endParaRPr lang="en-US"/>
        </a:p>
      </dgm:t>
    </dgm:pt>
    <dgm:pt modelId="{5790260E-4A16-4BC8-B298-3C3BB619016C}">
      <dgm:prSet phldrT="[Text]"/>
      <dgm:spPr>
        <a:ln w="76200">
          <a:solidFill>
            <a:schemeClr val="accent2"/>
          </a:solidFill>
        </a:ln>
      </dgm:spPr>
      <dgm:t>
        <a:bodyPr/>
        <a:lstStyle/>
        <a:p>
          <a:r>
            <a:rPr lang="en-US" dirty="0" smtClean="0">
              <a:hlinkClick xmlns:r="http://schemas.openxmlformats.org/officeDocument/2006/relationships" r:id="rId3"/>
            </a:rPr>
            <a:t>DBHDS Children’s Residential Facilities Rules and Regulations</a:t>
          </a:r>
          <a:endParaRPr lang="en-US" dirty="0"/>
        </a:p>
      </dgm:t>
    </dgm:pt>
    <dgm:pt modelId="{D38DE5A7-9C95-4D34-9A0A-D55E169481C9}" type="parTrans" cxnId="{D1C31C3C-0163-441F-AE57-CA14DF58DD88}">
      <dgm:prSet/>
      <dgm:spPr/>
      <dgm:t>
        <a:bodyPr/>
        <a:lstStyle/>
        <a:p>
          <a:endParaRPr lang="en-US"/>
        </a:p>
      </dgm:t>
    </dgm:pt>
    <dgm:pt modelId="{E39BA5CF-655E-439F-AC6D-10825ED1A7CE}" type="sibTrans" cxnId="{D1C31C3C-0163-441F-AE57-CA14DF58DD88}">
      <dgm:prSet/>
      <dgm:spPr/>
      <dgm:t>
        <a:bodyPr/>
        <a:lstStyle/>
        <a:p>
          <a:endParaRPr lang="en-US"/>
        </a:p>
      </dgm:t>
    </dgm:pt>
    <dgm:pt modelId="{67C7A6B0-4B02-46A5-88E9-220080FAB3F0}">
      <dgm:prSet/>
      <dgm:spPr>
        <a:ln w="76200">
          <a:solidFill>
            <a:schemeClr val="accent2"/>
          </a:solidFill>
        </a:ln>
      </dgm:spPr>
      <dgm:t>
        <a:bodyPr/>
        <a:lstStyle/>
        <a:p>
          <a:r>
            <a:rPr lang="en-US" dirty="0" smtClean="0">
              <a:hlinkClick xmlns:r="http://schemas.openxmlformats.org/officeDocument/2006/relationships" r:id="rId4"/>
            </a:rPr>
            <a:t>DBHDS Licensing Regulations for Providers (Except Children’s Residential)</a:t>
          </a:r>
          <a:endParaRPr lang="en-US" dirty="0"/>
        </a:p>
      </dgm:t>
    </dgm:pt>
    <dgm:pt modelId="{E508A725-EDE6-4F10-BB18-725B512B1B42}" type="parTrans" cxnId="{53E999EF-8FC1-4DC6-B7B0-7727F512D1D8}">
      <dgm:prSet/>
      <dgm:spPr/>
      <dgm:t>
        <a:bodyPr/>
        <a:lstStyle/>
        <a:p>
          <a:endParaRPr lang="en-US"/>
        </a:p>
      </dgm:t>
    </dgm:pt>
    <dgm:pt modelId="{2B474DCF-CD83-483A-BE62-691A916D69FC}" type="sibTrans" cxnId="{53E999EF-8FC1-4DC6-B7B0-7727F512D1D8}">
      <dgm:prSet/>
      <dgm:spPr/>
      <dgm:t>
        <a:bodyPr/>
        <a:lstStyle/>
        <a:p>
          <a:endParaRPr lang="en-US"/>
        </a:p>
      </dgm:t>
    </dgm:pt>
    <dgm:pt modelId="{ED584081-5118-4756-AE1A-FC3E20FC5E28}">
      <dgm:prSet phldrT="[Text]"/>
      <dgm:spPr>
        <a:ln w="76200">
          <a:solidFill>
            <a:schemeClr val="accent2"/>
          </a:solidFill>
        </a:ln>
      </dgm:spPr>
      <dgm:t>
        <a:bodyPr/>
        <a:lstStyle/>
        <a:p>
          <a:r>
            <a:rPr lang="en-US" dirty="0" smtClean="0">
              <a:hlinkClick xmlns:r="http://schemas.openxmlformats.org/officeDocument/2006/relationships" r:id="rId5"/>
            </a:rPr>
            <a:t>Code of Virginia: Title 37.2. Behavioral Health and Developmental Services » Chapter 4. Protection of Consumers</a:t>
          </a:r>
          <a:endParaRPr lang="en-US" dirty="0"/>
        </a:p>
      </dgm:t>
    </dgm:pt>
    <dgm:pt modelId="{3E04B866-0A27-49AF-8CEB-BAD66B3F3D86}" type="parTrans" cxnId="{AB7A782A-BD3C-4271-BAD7-5A00EDBAF8B2}">
      <dgm:prSet/>
      <dgm:spPr/>
      <dgm:t>
        <a:bodyPr/>
        <a:lstStyle/>
        <a:p>
          <a:endParaRPr lang="en-US"/>
        </a:p>
      </dgm:t>
    </dgm:pt>
    <dgm:pt modelId="{77AB2211-C656-4654-BE33-2C84D5107C4C}" type="sibTrans" cxnId="{AB7A782A-BD3C-4271-BAD7-5A00EDBAF8B2}">
      <dgm:prSet/>
      <dgm:spPr/>
      <dgm:t>
        <a:bodyPr/>
        <a:lstStyle/>
        <a:p>
          <a:endParaRPr lang="en-US"/>
        </a:p>
      </dgm:t>
    </dgm:pt>
    <dgm:pt modelId="{7F83728D-3EE2-4659-9859-D01364D3C08E}" type="pres">
      <dgm:prSet presAssocID="{D63933BE-7BEF-41FD-A000-F4A2C82E49F6}" presName="diagram" presStyleCnt="0">
        <dgm:presLayoutVars>
          <dgm:dir/>
          <dgm:resizeHandles val="exact"/>
        </dgm:presLayoutVars>
      </dgm:prSet>
      <dgm:spPr/>
      <dgm:t>
        <a:bodyPr/>
        <a:lstStyle/>
        <a:p>
          <a:endParaRPr lang="en-US"/>
        </a:p>
      </dgm:t>
    </dgm:pt>
    <dgm:pt modelId="{317B8B58-29E2-470E-B69B-8C398F8C4677}" type="pres">
      <dgm:prSet presAssocID="{ED584081-5118-4756-AE1A-FC3E20FC5E28}" presName="node" presStyleLbl="node1" presStyleIdx="0" presStyleCnt="5">
        <dgm:presLayoutVars>
          <dgm:bulletEnabled val="1"/>
        </dgm:presLayoutVars>
      </dgm:prSet>
      <dgm:spPr/>
      <dgm:t>
        <a:bodyPr/>
        <a:lstStyle/>
        <a:p>
          <a:endParaRPr lang="en-US"/>
        </a:p>
      </dgm:t>
    </dgm:pt>
    <dgm:pt modelId="{16230033-2F61-426F-A5E1-4363A066D1C2}" type="pres">
      <dgm:prSet presAssocID="{77AB2211-C656-4654-BE33-2C84D5107C4C}" presName="sibTrans" presStyleCnt="0"/>
      <dgm:spPr/>
    </dgm:pt>
    <dgm:pt modelId="{80371ABC-6898-490B-93D7-64D1CFF89FA1}" type="pres">
      <dgm:prSet presAssocID="{58C51F3C-B7E9-4B0F-90E8-563BF6C5A94C}" presName="node" presStyleLbl="node1" presStyleIdx="1" presStyleCnt="5">
        <dgm:presLayoutVars>
          <dgm:bulletEnabled val="1"/>
        </dgm:presLayoutVars>
      </dgm:prSet>
      <dgm:spPr/>
      <dgm:t>
        <a:bodyPr/>
        <a:lstStyle/>
        <a:p>
          <a:endParaRPr lang="en-US"/>
        </a:p>
      </dgm:t>
    </dgm:pt>
    <dgm:pt modelId="{87C327E7-6808-4E6C-ABF6-346660549914}" type="pres">
      <dgm:prSet presAssocID="{59B4BA99-5765-4E5D-AEE1-C9608013F8DE}" presName="sibTrans" presStyleCnt="0"/>
      <dgm:spPr/>
    </dgm:pt>
    <dgm:pt modelId="{71B0978B-CCE1-4BDD-97F5-56E9A3DC1F0E}" type="pres">
      <dgm:prSet presAssocID="{C90F34D6-A53D-45F5-9814-32BF84A52EE7}" presName="node" presStyleLbl="node1" presStyleIdx="2" presStyleCnt="5">
        <dgm:presLayoutVars>
          <dgm:bulletEnabled val="1"/>
        </dgm:presLayoutVars>
      </dgm:prSet>
      <dgm:spPr/>
      <dgm:t>
        <a:bodyPr/>
        <a:lstStyle/>
        <a:p>
          <a:endParaRPr lang="en-US"/>
        </a:p>
      </dgm:t>
    </dgm:pt>
    <dgm:pt modelId="{0F703AEA-805A-47A6-A650-463A77E00106}" type="pres">
      <dgm:prSet presAssocID="{EF70AC7E-ED32-4A6B-A465-AF0B68A8D957}" presName="sibTrans" presStyleCnt="0"/>
      <dgm:spPr/>
    </dgm:pt>
    <dgm:pt modelId="{B3B81523-606C-495D-B3EB-41E981546CE4}" type="pres">
      <dgm:prSet presAssocID="{5790260E-4A16-4BC8-B298-3C3BB619016C}" presName="node" presStyleLbl="node1" presStyleIdx="3" presStyleCnt="5">
        <dgm:presLayoutVars>
          <dgm:bulletEnabled val="1"/>
        </dgm:presLayoutVars>
      </dgm:prSet>
      <dgm:spPr/>
      <dgm:t>
        <a:bodyPr/>
        <a:lstStyle/>
        <a:p>
          <a:endParaRPr lang="en-US"/>
        </a:p>
      </dgm:t>
    </dgm:pt>
    <dgm:pt modelId="{C8DB6F43-D326-4BC2-91F8-4B2372A97F83}" type="pres">
      <dgm:prSet presAssocID="{E39BA5CF-655E-439F-AC6D-10825ED1A7CE}" presName="sibTrans" presStyleCnt="0"/>
      <dgm:spPr/>
    </dgm:pt>
    <dgm:pt modelId="{265EF00E-FC15-40A7-BC17-36CD045F1DEB}" type="pres">
      <dgm:prSet presAssocID="{67C7A6B0-4B02-46A5-88E9-220080FAB3F0}" presName="node" presStyleLbl="node1" presStyleIdx="4" presStyleCnt="5">
        <dgm:presLayoutVars>
          <dgm:bulletEnabled val="1"/>
        </dgm:presLayoutVars>
      </dgm:prSet>
      <dgm:spPr/>
      <dgm:t>
        <a:bodyPr/>
        <a:lstStyle/>
        <a:p>
          <a:endParaRPr lang="en-US"/>
        </a:p>
      </dgm:t>
    </dgm:pt>
  </dgm:ptLst>
  <dgm:cxnLst>
    <dgm:cxn modelId="{C37B80A7-C62C-4E9D-87AB-18CE1F31777B}" type="presOf" srcId="{58C51F3C-B7E9-4B0F-90E8-563BF6C5A94C}" destId="{80371ABC-6898-490B-93D7-64D1CFF89FA1}" srcOrd="0" destOrd="0" presId="urn:microsoft.com/office/officeart/2005/8/layout/default#2"/>
    <dgm:cxn modelId="{A6214141-0A24-469A-ACE6-4589FCAF2FDA}" srcId="{D63933BE-7BEF-41FD-A000-F4A2C82E49F6}" destId="{C90F34D6-A53D-45F5-9814-32BF84A52EE7}" srcOrd="2" destOrd="0" parTransId="{7B48E467-EFBD-4B38-A1D4-609E5B477908}" sibTransId="{EF70AC7E-ED32-4A6B-A465-AF0B68A8D957}"/>
    <dgm:cxn modelId="{B3D49C14-0088-497C-BA1A-D7079B1A2168}" type="presOf" srcId="{D63933BE-7BEF-41FD-A000-F4A2C82E49F6}" destId="{7F83728D-3EE2-4659-9859-D01364D3C08E}" srcOrd="0" destOrd="0" presId="urn:microsoft.com/office/officeart/2005/8/layout/default#2"/>
    <dgm:cxn modelId="{D34F4B72-BE82-40A0-B627-A4918943483C}" type="presOf" srcId="{ED584081-5118-4756-AE1A-FC3E20FC5E28}" destId="{317B8B58-29E2-470E-B69B-8C398F8C4677}" srcOrd="0" destOrd="0" presId="urn:microsoft.com/office/officeart/2005/8/layout/default#2"/>
    <dgm:cxn modelId="{6946BBC1-82FD-44AA-9329-0893F7894364}" type="presOf" srcId="{C90F34D6-A53D-45F5-9814-32BF84A52EE7}" destId="{71B0978B-CCE1-4BDD-97F5-56E9A3DC1F0E}" srcOrd="0" destOrd="0" presId="urn:microsoft.com/office/officeart/2005/8/layout/default#2"/>
    <dgm:cxn modelId="{6C1180DB-7777-4F6B-8497-4D9B519E8F43}" srcId="{D63933BE-7BEF-41FD-A000-F4A2C82E49F6}" destId="{58C51F3C-B7E9-4B0F-90E8-563BF6C5A94C}" srcOrd="1" destOrd="0" parTransId="{F776D808-54EA-4291-AF34-2606A8728128}" sibTransId="{59B4BA99-5765-4E5D-AEE1-C9608013F8DE}"/>
    <dgm:cxn modelId="{7BE630BC-C529-4FBA-AE08-5EFC557A4AFA}" type="presOf" srcId="{5790260E-4A16-4BC8-B298-3C3BB619016C}" destId="{B3B81523-606C-495D-B3EB-41E981546CE4}" srcOrd="0" destOrd="0" presId="urn:microsoft.com/office/officeart/2005/8/layout/default#2"/>
    <dgm:cxn modelId="{D1C31C3C-0163-441F-AE57-CA14DF58DD88}" srcId="{D63933BE-7BEF-41FD-A000-F4A2C82E49F6}" destId="{5790260E-4A16-4BC8-B298-3C3BB619016C}" srcOrd="3" destOrd="0" parTransId="{D38DE5A7-9C95-4D34-9A0A-D55E169481C9}" sibTransId="{E39BA5CF-655E-439F-AC6D-10825ED1A7CE}"/>
    <dgm:cxn modelId="{53E999EF-8FC1-4DC6-B7B0-7727F512D1D8}" srcId="{D63933BE-7BEF-41FD-A000-F4A2C82E49F6}" destId="{67C7A6B0-4B02-46A5-88E9-220080FAB3F0}" srcOrd="4" destOrd="0" parTransId="{E508A725-EDE6-4F10-BB18-725B512B1B42}" sibTransId="{2B474DCF-CD83-483A-BE62-691A916D69FC}"/>
    <dgm:cxn modelId="{AB7A782A-BD3C-4271-BAD7-5A00EDBAF8B2}" srcId="{D63933BE-7BEF-41FD-A000-F4A2C82E49F6}" destId="{ED584081-5118-4756-AE1A-FC3E20FC5E28}" srcOrd="0" destOrd="0" parTransId="{3E04B866-0A27-49AF-8CEB-BAD66B3F3D86}" sibTransId="{77AB2211-C656-4654-BE33-2C84D5107C4C}"/>
    <dgm:cxn modelId="{9421D3CA-172E-49C5-A795-52B188C40F14}" type="presOf" srcId="{67C7A6B0-4B02-46A5-88E9-220080FAB3F0}" destId="{265EF00E-FC15-40A7-BC17-36CD045F1DEB}" srcOrd="0" destOrd="0" presId="urn:microsoft.com/office/officeart/2005/8/layout/default#2"/>
    <dgm:cxn modelId="{423105AC-3896-4911-959C-1638E5D8058E}" type="presParOf" srcId="{7F83728D-3EE2-4659-9859-D01364D3C08E}" destId="{317B8B58-29E2-470E-B69B-8C398F8C4677}" srcOrd="0" destOrd="0" presId="urn:microsoft.com/office/officeart/2005/8/layout/default#2"/>
    <dgm:cxn modelId="{A6442104-7F7D-4755-B607-F85C99C7961A}" type="presParOf" srcId="{7F83728D-3EE2-4659-9859-D01364D3C08E}" destId="{16230033-2F61-426F-A5E1-4363A066D1C2}" srcOrd="1" destOrd="0" presId="urn:microsoft.com/office/officeart/2005/8/layout/default#2"/>
    <dgm:cxn modelId="{7DAAC2EB-BBCA-4B17-8493-481709D1EB66}" type="presParOf" srcId="{7F83728D-3EE2-4659-9859-D01364D3C08E}" destId="{80371ABC-6898-490B-93D7-64D1CFF89FA1}" srcOrd="2" destOrd="0" presId="urn:microsoft.com/office/officeart/2005/8/layout/default#2"/>
    <dgm:cxn modelId="{32CC74EE-1C8E-458B-9685-1DD19C1BF844}" type="presParOf" srcId="{7F83728D-3EE2-4659-9859-D01364D3C08E}" destId="{87C327E7-6808-4E6C-ABF6-346660549914}" srcOrd="3" destOrd="0" presId="urn:microsoft.com/office/officeart/2005/8/layout/default#2"/>
    <dgm:cxn modelId="{B17D41C2-B81F-4C8D-A574-CFAEA137A4DF}" type="presParOf" srcId="{7F83728D-3EE2-4659-9859-D01364D3C08E}" destId="{71B0978B-CCE1-4BDD-97F5-56E9A3DC1F0E}" srcOrd="4" destOrd="0" presId="urn:microsoft.com/office/officeart/2005/8/layout/default#2"/>
    <dgm:cxn modelId="{D4FC712B-7CC5-44A6-AF5C-2B353F664CFF}" type="presParOf" srcId="{7F83728D-3EE2-4659-9859-D01364D3C08E}" destId="{0F703AEA-805A-47A6-A650-463A77E00106}" srcOrd="5" destOrd="0" presId="urn:microsoft.com/office/officeart/2005/8/layout/default#2"/>
    <dgm:cxn modelId="{84E0E11E-A18B-49CB-9AD0-75C7BB0CCFED}" type="presParOf" srcId="{7F83728D-3EE2-4659-9859-D01364D3C08E}" destId="{B3B81523-606C-495D-B3EB-41E981546CE4}" srcOrd="6" destOrd="0" presId="urn:microsoft.com/office/officeart/2005/8/layout/default#2"/>
    <dgm:cxn modelId="{6BFE0F44-6480-4B1F-B5CC-D219161D6121}" type="presParOf" srcId="{7F83728D-3EE2-4659-9859-D01364D3C08E}" destId="{C8DB6F43-D326-4BC2-91F8-4B2372A97F83}" srcOrd="7" destOrd="0" presId="urn:microsoft.com/office/officeart/2005/8/layout/default#2"/>
    <dgm:cxn modelId="{F8D8D36C-B121-4BA6-AA9D-74D2193E91AE}" type="presParOf" srcId="{7F83728D-3EE2-4659-9859-D01364D3C08E}" destId="{265EF00E-FC15-40A7-BC17-36CD045F1DEB}" srcOrd="8"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3933BE-7BEF-41FD-A000-F4A2C82E49F6}" type="doc">
      <dgm:prSet loTypeId="urn:microsoft.com/office/officeart/2005/8/layout/default#3" loCatId="list" qsTypeId="urn:microsoft.com/office/officeart/2005/8/quickstyle/simple1" qsCatId="simple" csTypeId="urn:microsoft.com/office/officeart/2005/8/colors/accent2_1" csCatId="accent2" phldr="1"/>
      <dgm:spPr/>
      <dgm:t>
        <a:bodyPr/>
        <a:lstStyle/>
        <a:p>
          <a:endParaRPr lang="en-US"/>
        </a:p>
      </dgm:t>
    </dgm:pt>
    <dgm:pt modelId="{58C51F3C-B7E9-4B0F-90E8-563BF6C5A94C}">
      <dgm:prSet phldrT="[Text]"/>
      <dgm:spPr>
        <a:ln w="76200">
          <a:solidFill>
            <a:schemeClr val="accent2"/>
          </a:solidFill>
        </a:ln>
      </dgm:spPr>
      <dgm:t>
        <a:bodyPr/>
        <a:lstStyle/>
        <a:p>
          <a:r>
            <a:rPr lang="en-US" dirty="0" smtClean="0">
              <a:hlinkClick xmlns:r="http://schemas.openxmlformats.org/officeDocument/2006/relationships" r:id="rId1"/>
            </a:rPr>
            <a:t>REACH Program Standards</a:t>
          </a:r>
          <a:endParaRPr lang="en-US" dirty="0"/>
        </a:p>
      </dgm:t>
    </dgm:pt>
    <dgm:pt modelId="{F776D808-54EA-4291-AF34-2606A8728128}" type="parTrans" cxnId="{6C1180DB-7777-4F6B-8497-4D9B519E8F43}">
      <dgm:prSet/>
      <dgm:spPr/>
      <dgm:t>
        <a:bodyPr/>
        <a:lstStyle/>
        <a:p>
          <a:endParaRPr lang="en-US"/>
        </a:p>
      </dgm:t>
    </dgm:pt>
    <dgm:pt modelId="{59B4BA99-5765-4E5D-AEE1-C9608013F8DE}" type="sibTrans" cxnId="{6C1180DB-7777-4F6B-8497-4D9B519E8F43}">
      <dgm:prSet/>
      <dgm:spPr/>
      <dgm:t>
        <a:bodyPr/>
        <a:lstStyle/>
        <a:p>
          <a:endParaRPr lang="en-US"/>
        </a:p>
      </dgm:t>
    </dgm:pt>
    <dgm:pt modelId="{75288DBA-611C-4857-B6E1-29D5F27C38D4}">
      <dgm:prSet phldrT="[Text]"/>
      <dgm:spPr>
        <a:ln w="76200">
          <a:solidFill>
            <a:schemeClr val="accent2"/>
          </a:solidFill>
        </a:ln>
      </dgm:spPr>
      <dgm:t>
        <a:bodyPr/>
        <a:lstStyle/>
        <a:p>
          <a:r>
            <a:rPr lang="en-US" dirty="0" smtClean="0">
              <a:hlinkClick xmlns:r="http://schemas.openxmlformats.org/officeDocument/2006/relationships" r:id="rId2"/>
            </a:rPr>
            <a:t>Children’s DD Crisis Services Program Standards</a:t>
          </a:r>
          <a:endParaRPr lang="en-US" dirty="0"/>
        </a:p>
      </dgm:t>
    </dgm:pt>
    <dgm:pt modelId="{B13AC798-B950-4BAB-BDE0-DB29D9B7B22B}" type="parTrans" cxnId="{CCA8A1FB-73BF-4E3F-86FF-F66F07BDD509}">
      <dgm:prSet/>
      <dgm:spPr/>
      <dgm:t>
        <a:bodyPr/>
        <a:lstStyle/>
        <a:p>
          <a:endParaRPr lang="en-US"/>
        </a:p>
      </dgm:t>
    </dgm:pt>
    <dgm:pt modelId="{9E24B406-BF24-455A-B662-6732C2089D57}" type="sibTrans" cxnId="{CCA8A1FB-73BF-4E3F-86FF-F66F07BDD509}">
      <dgm:prSet/>
      <dgm:spPr/>
      <dgm:t>
        <a:bodyPr/>
        <a:lstStyle/>
        <a:p>
          <a:endParaRPr lang="en-US"/>
        </a:p>
      </dgm:t>
    </dgm:pt>
    <dgm:pt modelId="{C90F34D6-A53D-45F5-9814-32BF84A52EE7}">
      <dgm:prSet phldrT="[Text]"/>
      <dgm:spPr>
        <a:ln w="76200">
          <a:solidFill>
            <a:schemeClr val="accent2"/>
          </a:solidFill>
        </a:ln>
      </dgm:spPr>
      <dgm:t>
        <a:bodyPr/>
        <a:lstStyle/>
        <a:p>
          <a:r>
            <a:rPr lang="en-US" dirty="0" smtClean="0"/>
            <a:t>Private Providers</a:t>
          </a:r>
          <a:endParaRPr lang="en-US" dirty="0"/>
        </a:p>
      </dgm:t>
    </dgm:pt>
    <dgm:pt modelId="{7B48E467-EFBD-4B38-A1D4-609E5B477908}" type="parTrans" cxnId="{A6214141-0A24-469A-ACE6-4589FCAF2FDA}">
      <dgm:prSet/>
      <dgm:spPr/>
      <dgm:t>
        <a:bodyPr/>
        <a:lstStyle/>
        <a:p>
          <a:endParaRPr lang="en-US"/>
        </a:p>
      </dgm:t>
    </dgm:pt>
    <dgm:pt modelId="{EF70AC7E-ED32-4A6B-A465-AF0B68A8D957}" type="sibTrans" cxnId="{A6214141-0A24-469A-ACE6-4589FCAF2FDA}">
      <dgm:prSet/>
      <dgm:spPr/>
      <dgm:t>
        <a:bodyPr/>
        <a:lstStyle/>
        <a:p>
          <a:endParaRPr lang="en-US"/>
        </a:p>
      </dgm:t>
    </dgm:pt>
    <dgm:pt modelId="{67C7A6B0-4B02-46A5-88E9-220080FAB3F0}">
      <dgm:prSet/>
      <dgm:spPr>
        <a:ln w="76200">
          <a:solidFill>
            <a:schemeClr val="accent2"/>
          </a:solidFill>
        </a:ln>
      </dgm:spPr>
      <dgm:t>
        <a:bodyPr/>
        <a:lstStyle/>
        <a:p>
          <a:r>
            <a:rPr lang="en-US" dirty="0" smtClean="0"/>
            <a:t>Community Services Boards (CSBs)</a:t>
          </a:r>
          <a:endParaRPr lang="en-US" dirty="0"/>
        </a:p>
      </dgm:t>
    </dgm:pt>
    <dgm:pt modelId="{E508A725-EDE6-4F10-BB18-725B512B1B42}" type="parTrans" cxnId="{53E999EF-8FC1-4DC6-B7B0-7727F512D1D8}">
      <dgm:prSet/>
      <dgm:spPr/>
      <dgm:t>
        <a:bodyPr/>
        <a:lstStyle/>
        <a:p>
          <a:endParaRPr lang="en-US"/>
        </a:p>
      </dgm:t>
    </dgm:pt>
    <dgm:pt modelId="{2B474DCF-CD83-483A-BE62-691A916D69FC}" type="sibTrans" cxnId="{53E999EF-8FC1-4DC6-B7B0-7727F512D1D8}">
      <dgm:prSet/>
      <dgm:spPr/>
      <dgm:t>
        <a:bodyPr/>
        <a:lstStyle/>
        <a:p>
          <a:endParaRPr lang="en-US"/>
        </a:p>
      </dgm:t>
    </dgm:pt>
    <dgm:pt modelId="{7F83728D-3EE2-4659-9859-D01364D3C08E}" type="pres">
      <dgm:prSet presAssocID="{D63933BE-7BEF-41FD-A000-F4A2C82E49F6}" presName="diagram" presStyleCnt="0">
        <dgm:presLayoutVars>
          <dgm:dir/>
          <dgm:resizeHandles val="exact"/>
        </dgm:presLayoutVars>
      </dgm:prSet>
      <dgm:spPr/>
      <dgm:t>
        <a:bodyPr/>
        <a:lstStyle/>
        <a:p>
          <a:endParaRPr lang="en-US"/>
        </a:p>
      </dgm:t>
    </dgm:pt>
    <dgm:pt modelId="{80371ABC-6898-490B-93D7-64D1CFF89FA1}" type="pres">
      <dgm:prSet presAssocID="{58C51F3C-B7E9-4B0F-90E8-563BF6C5A94C}" presName="node" presStyleLbl="node1" presStyleIdx="0" presStyleCnt="4">
        <dgm:presLayoutVars>
          <dgm:bulletEnabled val="1"/>
        </dgm:presLayoutVars>
      </dgm:prSet>
      <dgm:spPr/>
      <dgm:t>
        <a:bodyPr/>
        <a:lstStyle/>
        <a:p>
          <a:endParaRPr lang="en-US"/>
        </a:p>
      </dgm:t>
    </dgm:pt>
    <dgm:pt modelId="{87C327E7-6808-4E6C-ABF6-346660549914}" type="pres">
      <dgm:prSet presAssocID="{59B4BA99-5765-4E5D-AEE1-C9608013F8DE}" presName="sibTrans" presStyleCnt="0"/>
      <dgm:spPr/>
    </dgm:pt>
    <dgm:pt modelId="{E4F168CB-FE9A-4543-A470-5EB129AA2F60}" type="pres">
      <dgm:prSet presAssocID="{75288DBA-611C-4857-B6E1-29D5F27C38D4}" presName="node" presStyleLbl="node1" presStyleIdx="1" presStyleCnt="4">
        <dgm:presLayoutVars>
          <dgm:bulletEnabled val="1"/>
        </dgm:presLayoutVars>
      </dgm:prSet>
      <dgm:spPr/>
      <dgm:t>
        <a:bodyPr/>
        <a:lstStyle/>
        <a:p>
          <a:endParaRPr lang="en-US"/>
        </a:p>
      </dgm:t>
    </dgm:pt>
    <dgm:pt modelId="{7D2F686E-C326-4D2F-9DF8-346350FF741C}" type="pres">
      <dgm:prSet presAssocID="{9E24B406-BF24-455A-B662-6732C2089D57}" presName="sibTrans" presStyleCnt="0"/>
      <dgm:spPr/>
    </dgm:pt>
    <dgm:pt modelId="{71B0978B-CCE1-4BDD-97F5-56E9A3DC1F0E}" type="pres">
      <dgm:prSet presAssocID="{C90F34D6-A53D-45F5-9814-32BF84A52EE7}" presName="node" presStyleLbl="node1" presStyleIdx="2" presStyleCnt="4">
        <dgm:presLayoutVars>
          <dgm:bulletEnabled val="1"/>
        </dgm:presLayoutVars>
      </dgm:prSet>
      <dgm:spPr/>
      <dgm:t>
        <a:bodyPr/>
        <a:lstStyle/>
        <a:p>
          <a:endParaRPr lang="en-US"/>
        </a:p>
      </dgm:t>
    </dgm:pt>
    <dgm:pt modelId="{0F703AEA-805A-47A6-A650-463A77E00106}" type="pres">
      <dgm:prSet presAssocID="{EF70AC7E-ED32-4A6B-A465-AF0B68A8D957}" presName="sibTrans" presStyleCnt="0"/>
      <dgm:spPr/>
    </dgm:pt>
    <dgm:pt modelId="{265EF00E-FC15-40A7-BC17-36CD045F1DEB}" type="pres">
      <dgm:prSet presAssocID="{67C7A6B0-4B02-46A5-88E9-220080FAB3F0}" presName="node" presStyleLbl="node1" presStyleIdx="3" presStyleCnt="4">
        <dgm:presLayoutVars>
          <dgm:bulletEnabled val="1"/>
        </dgm:presLayoutVars>
      </dgm:prSet>
      <dgm:spPr/>
      <dgm:t>
        <a:bodyPr/>
        <a:lstStyle/>
        <a:p>
          <a:endParaRPr lang="en-US"/>
        </a:p>
      </dgm:t>
    </dgm:pt>
  </dgm:ptLst>
  <dgm:cxnLst>
    <dgm:cxn modelId="{0B614DD2-97C4-48D8-B423-4554DEA697A5}" type="presOf" srcId="{C90F34D6-A53D-45F5-9814-32BF84A52EE7}" destId="{71B0978B-CCE1-4BDD-97F5-56E9A3DC1F0E}" srcOrd="0" destOrd="0" presId="urn:microsoft.com/office/officeart/2005/8/layout/default#3"/>
    <dgm:cxn modelId="{3761B235-C510-48E8-B973-FF214826F696}" type="presOf" srcId="{75288DBA-611C-4857-B6E1-29D5F27C38D4}" destId="{E4F168CB-FE9A-4543-A470-5EB129AA2F60}" srcOrd="0" destOrd="0" presId="urn:microsoft.com/office/officeart/2005/8/layout/default#3"/>
    <dgm:cxn modelId="{B5736749-1625-4565-B89C-8B3D924D3395}" type="presOf" srcId="{67C7A6B0-4B02-46A5-88E9-220080FAB3F0}" destId="{265EF00E-FC15-40A7-BC17-36CD045F1DEB}" srcOrd="0" destOrd="0" presId="urn:microsoft.com/office/officeart/2005/8/layout/default#3"/>
    <dgm:cxn modelId="{A6214141-0A24-469A-ACE6-4589FCAF2FDA}" srcId="{D63933BE-7BEF-41FD-A000-F4A2C82E49F6}" destId="{C90F34D6-A53D-45F5-9814-32BF84A52EE7}" srcOrd="2" destOrd="0" parTransId="{7B48E467-EFBD-4B38-A1D4-609E5B477908}" sibTransId="{EF70AC7E-ED32-4A6B-A465-AF0B68A8D957}"/>
    <dgm:cxn modelId="{CCA8A1FB-73BF-4E3F-86FF-F66F07BDD509}" srcId="{D63933BE-7BEF-41FD-A000-F4A2C82E49F6}" destId="{75288DBA-611C-4857-B6E1-29D5F27C38D4}" srcOrd="1" destOrd="0" parTransId="{B13AC798-B950-4BAB-BDE0-DB29D9B7B22B}" sibTransId="{9E24B406-BF24-455A-B662-6732C2089D57}"/>
    <dgm:cxn modelId="{931F7590-B10B-40A9-A661-0E9CB56B7A3F}" type="presOf" srcId="{58C51F3C-B7E9-4B0F-90E8-563BF6C5A94C}" destId="{80371ABC-6898-490B-93D7-64D1CFF89FA1}" srcOrd="0" destOrd="0" presId="urn:microsoft.com/office/officeart/2005/8/layout/default#3"/>
    <dgm:cxn modelId="{6C1180DB-7777-4F6B-8497-4D9B519E8F43}" srcId="{D63933BE-7BEF-41FD-A000-F4A2C82E49F6}" destId="{58C51F3C-B7E9-4B0F-90E8-563BF6C5A94C}" srcOrd="0" destOrd="0" parTransId="{F776D808-54EA-4291-AF34-2606A8728128}" sibTransId="{59B4BA99-5765-4E5D-AEE1-C9608013F8DE}"/>
    <dgm:cxn modelId="{F5F5E287-628B-4E28-87AC-CEE648122BDC}" type="presOf" srcId="{D63933BE-7BEF-41FD-A000-F4A2C82E49F6}" destId="{7F83728D-3EE2-4659-9859-D01364D3C08E}" srcOrd="0" destOrd="0" presId="urn:microsoft.com/office/officeart/2005/8/layout/default#3"/>
    <dgm:cxn modelId="{53E999EF-8FC1-4DC6-B7B0-7727F512D1D8}" srcId="{D63933BE-7BEF-41FD-A000-F4A2C82E49F6}" destId="{67C7A6B0-4B02-46A5-88E9-220080FAB3F0}" srcOrd="3" destOrd="0" parTransId="{E508A725-EDE6-4F10-BB18-725B512B1B42}" sibTransId="{2B474DCF-CD83-483A-BE62-691A916D69FC}"/>
    <dgm:cxn modelId="{1831FE7F-BBC7-48A4-90B1-D3C32839B04D}" type="presParOf" srcId="{7F83728D-3EE2-4659-9859-D01364D3C08E}" destId="{80371ABC-6898-490B-93D7-64D1CFF89FA1}" srcOrd="0" destOrd="0" presId="urn:microsoft.com/office/officeart/2005/8/layout/default#3"/>
    <dgm:cxn modelId="{F2FD76E9-CA31-470A-890A-354B63B105D9}" type="presParOf" srcId="{7F83728D-3EE2-4659-9859-D01364D3C08E}" destId="{87C327E7-6808-4E6C-ABF6-346660549914}" srcOrd="1" destOrd="0" presId="urn:microsoft.com/office/officeart/2005/8/layout/default#3"/>
    <dgm:cxn modelId="{44BF3C58-E6C8-43D6-87EC-3E6F251B08F6}" type="presParOf" srcId="{7F83728D-3EE2-4659-9859-D01364D3C08E}" destId="{E4F168CB-FE9A-4543-A470-5EB129AA2F60}" srcOrd="2" destOrd="0" presId="urn:microsoft.com/office/officeart/2005/8/layout/default#3"/>
    <dgm:cxn modelId="{984EB682-A4F2-4293-A92C-B0083A8550E7}" type="presParOf" srcId="{7F83728D-3EE2-4659-9859-D01364D3C08E}" destId="{7D2F686E-C326-4D2F-9DF8-346350FF741C}" srcOrd="3" destOrd="0" presId="urn:microsoft.com/office/officeart/2005/8/layout/default#3"/>
    <dgm:cxn modelId="{3D668C46-C6CD-4B98-A445-3AF43178C08B}" type="presParOf" srcId="{7F83728D-3EE2-4659-9859-D01364D3C08E}" destId="{71B0978B-CCE1-4BDD-97F5-56E9A3DC1F0E}" srcOrd="4" destOrd="0" presId="urn:microsoft.com/office/officeart/2005/8/layout/default#3"/>
    <dgm:cxn modelId="{07ADA441-D7EB-4CE4-96F1-572754F86F52}" type="presParOf" srcId="{7F83728D-3EE2-4659-9859-D01364D3C08E}" destId="{0F703AEA-805A-47A6-A650-463A77E00106}" srcOrd="5" destOrd="0" presId="urn:microsoft.com/office/officeart/2005/8/layout/default#3"/>
    <dgm:cxn modelId="{5883E6E8-859C-489A-9B67-75121AF00644}" type="presParOf" srcId="{7F83728D-3EE2-4659-9859-D01364D3C08E}" destId="{265EF00E-FC15-40A7-BC17-36CD045F1DEB}" srcOrd="6"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93087-71DD-4BAC-9B28-BBA1982ED187}">
      <dsp:nvSpPr>
        <dsp:cNvPr id="0" name=""/>
        <dsp:cNvSpPr/>
      </dsp:nvSpPr>
      <dsp:spPr>
        <a:xfrm>
          <a:off x="1201024" y="817316"/>
          <a:ext cx="4935184" cy="466380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1923765" y="1500314"/>
        <a:ext cx="3489702" cy="3297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B0713-76CF-4682-8562-B5FD64862C6A}">
      <dsp:nvSpPr>
        <dsp:cNvPr id="0" name=""/>
        <dsp:cNvSpPr/>
      </dsp:nvSpPr>
      <dsp:spPr>
        <a:xfrm>
          <a:off x="1085066" y="46720"/>
          <a:ext cx="10021866" cy="1459033"/>
        </a:xfrm>
        <a:prstGeom prst="rightArrow">
          <a:avLst>
            <a:gd name="adj1" fmla="val 50000"/>
            <a:gd name="adj2" fmla="val 5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1622" numCol="1" spcCol="1270" anchor="ctr" anchorCtr="0">
          <a:noAutofit/>
        </a:bodyPr>
        <a:lstStyle/>
        <a:p>
          <a:pPr lvl="0" algn="l" defTabSz="1244600">
            <a:lnSpc>
              <a:spcPct val="90000"/>
            </a:lnSpc>
            <a:spcBef>
              <a:spcPct val="0"/>
            </a:spcBef>
            <a:spcAft>
              <a:spcPct val="35000"/>
            </a:spcAft>
          </a:pPr>
          <a:r>
            <a:rPr lang="en-US" sz="2800" kern="1200" dirty="0" smtClean="0"/>
            <a:t>2008</a:t>
          </a:r>
          <a:endParaRPr lang="en-US" sz="2800" kern="1200" dirty="0"/>
        </a:p>
      </dsp:txBody>
      <dsp:txXfrm>
        <a:off x="1085066" y="411478"/>
        <a:ext cx="9657108" cy="729517"/>
      </dsp:txXfrm>
    </dsp:sp>
    <dsp:sp modelId="{0B78E6B4-DC0B-44D3-85FD-377FB2F34402}">
      <dsp:nvSpPr>
        <dsp:cNvPr id="0" name=""/>
        <dsp:cNvSpPr/>
      </dsp:nvSpPr>
      <dsp:spPr>
        <a:xfrm>
          <a:off x="1085066" y="1174225"/>
          <a:ext cx="2310040" cy="269877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Department of Justice (DOJ) launched a CRIPA investigation at Central Virginia Training Center (CVTC).</a:t>
          </a:r>
          <a:endParaRPr lang="en-US" sz="2300" kern="1200" dirty="0"/>
        </a:p>
      </dsp:txBody>
      <dsp:txXfrm>
        <a:off x="1085066" y="1174225"/>
        <a:ext cx="2310040" cy="2698771"/>
      </dsp:txXfrm>
    </dsp:sp>
    <dsp:sp modelId="{30C843B5-CD7F-40FD-9B1F-9731759E95AC}">
      <dsp:nvSpPr>
        <dsp:cNvPr id="0" name=""/>
        <dsp:cNvSpPr/>
      </dsp:nvSpPr>
      <dsp:spPr>
        <a:xfrm>
          <a:off x="3395106" y="532892"/>
          <a:ext cx="7711826" cy="1459033"/>
        </a:xfrm>
        <a:prstGeom prst="rightArrow">
          <a:avLst>
            <a:gd name="adj1" fmla="val 50000"/>
            <a:gd name="adj2" fmla="val 50000"/>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1622" numCol="1" spcCol="1270" anchor="ctr" anchorCtr="0">
          <a:noAutofit/>
        </a:bodyPr>
        <a:lstStyle/>
        <a:p>
          <a:pPr lvl="0" algn="l" defTabSz="1244600">
            <a:lnSpc>
              <a:spcPct val="90000"/>
            </a:lnSpc>
            <a:spcBef>
              <a:spcPct val="0"/>
            </a:spcBef>
            <a:spcAft>
              <a:spcPct val="35000"/>
            </a:spcAft>
          </a:pPr>
          <a:r>
            <a:rPr lang="en-US" sz="2800" kern="1200" dirty="0" smtClean="0"/>
            <a:t>2010</a:t>
          </a:r>
          <a:endParaRPr lang="en-US" sz="2800" kern="1200" dirty="0"/>
        </a:p>
      </dsp:txBody>
      <dsp:txXfrm>
        <a:off x="3395106" y="897650"/>
        <a:ext cx="7347068" cy="729517"/>
      </dsp:txXfrm>
    </dsp:sp>
    <dsp:sp modelId="{AAD28DE3-C9E3-4888-B9FA-68662BB22056}">
      <dsp:nvSpPr>
        <dsp:cNvPr id="0" name=""/>
        <dsp:cNvSpPr/>
      </dsp:nvSpPr>
      <dsp:spPr>
        <a:xfrm>
          <a:off x="3395106" y="1660397"/>
          <a:ext cx="2310040" cy="262998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DOJ expanded its CVTC investigation to include other training centers and community based care.</a:t>
          </a:r>
          <a:endParaRPr lang="en-US" sz="2300" kern="1200" dirty="0"/>
        </a:p>
      </dsp:txBody>
      <dsp:txXfrm>
        <a:off x="3395106" y="1660397"/>
        <a:ext cx="2310040" cy="2629983"/>
      </dsp:txXfrm>
    </dsp:sp>
    <dsp:sp modelId="{D169C7EB-9D69-4E89-8321-D26A5625B0CC}">
      <dsp:nvSpPr>
        <dsp:cNvPr id="0" name=""/>
        <dsp:cNvSpPr/>
      </dsp:nvSpPr>
      <dsp:spPr>
        <a:xfrm>
          <a:off x="5705146" y="1019064"/>
          <a:ext cx="5401785" cy="1459033"/>
        </a:xfrm>
        <a:prstGeom prst="rightArrow">
          <a:avLst>
            <a:gd name="adj1" fmla="val 50000"/>
            <a:gd name="adj2" fmla="val 50000"/>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1622" numCol="1" spcCol="1270" anchor="ctr" anchorCtr="0">
          <a:noAutofit/>
        </a:bodyPr>
        <a:lstStyle/>
        <a:p>
          <a:pPr lvl="0" algn="l" defTabSz="1244600">
            <a:lnSpc>
              <a:spcPct val="90000"/>
            </a:lnSpc>
            <a:spcBef>
              <a:spcPct val="0"/>
            </a:spcBef>
            <a:spcAft>
              <a:spcPct val="35000"/>
            </a:spcAft>
          </a:pPr>
          <a:r>
            <a:rPr lang="en-US" sz="2800" kern="1200" dirty="0" smtClean="0"/>
            <a:t>2011</a:t>
          </a:r>
          <a:endParaRPr lang="en-US" sz="2800" kern="1200" dirty="0"/>
        </a:p>
      </dsp:txBody>
      <dsp:txXfrm>
        <a:off x="5705146" y="1383822"/>
        <a:ext cx="5037027" cy="729517"/>
      </dsp:txXfrm>
    </dsp:sp>
    <dsp:sp modelId="{C67BB619-6E72-4F5A-95C8-D8DADB66EFB2}">
      <dsp:nvSpPr>
        <dsp:cNvPr id="0" name=""/>
        <dsp:cNvSpPr/>
      </dsp:nvSpPr>
      <dsp:spPr>
        <a:xfrm>
          <a:off x="5705146" y="2146569"/>
          <a:ext cx="2310040" cy="264756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DOJ completed its expanded investigation and issued a findings letter.</a:t>
          </a:r>
          <a:endParaRPr lang="en-US" sz="2300" kern="1200" dirty="0"/>
        </a:p>
      </dsp:txBody>
      <dsp:txXfrm>
        <a:off x="5705146" y="2146569"/>
        <a:ext cx="2310040" cy="2647568"/>
      </dsp:txXfrm>
    </dsp:sp>
    <dsp:sp modelId="{1E737A3D-9A92-4E14-A2BB-0ABD49A3D6D3}">
      <dsp:nvSpPr>
        <dsp:cNvPr id="0" name=""/>
        <dsp:cNvSpPr/>
      </dsp:nvSpPr>
      <dsp:spPr>
        <a:xfrm>
          <a:off x="8015186" y="1505236"/>
          <a:ext cx="3091745" cy="1459033"/>
        </a:xfrm>
        <a:prstGeom prst="rightArrow">
          <a:avLst>
            <a:gd name="adj1" fmla="val 50000"/>
            <a:gd name="adj2" fmla="val 50000"/>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1622" numCol="1" spcCol="1270" anchor="ctr" anchorCtr="0">
          <a:noAutofit/>
        </a:bodyPr>
        <a:lstStyle/>
        <a:p>
          <a:pPr lvl="0" algn="l" defTabSz="1244600">
            <a:lnSpc>
              <a:spcPct val="90000"/>
            </a:lnSpc>
            <a:spcBef>
              <a:spcPct val="0"/>
            </a:spcBef>
            <a:spcAft>
              <a:spcPct val="35000"/>
            </a:spcAft>
          </a:pPr>
          <a:r>
            <a:rPr lang="en-US" sz="2800" kern="1200" dirty="0" smtClean="0"/>
            <a:t>2012</a:t>
          </a:r>
          <a:endParaRPr lang="en-US" sz="2800" kern="1200" dirty="0"/>
        </a:p>
      </dsp:txBody>
      <dsp:txXfrm>
        <a:off x="8015186" y="1869994"/>
        <a:ext cx="2726987" cy="729517"/>
      </dsp:txXfrm>
    </dsp:sp>
    <dsp:sp modelId="{6C968A98-341C-453B-9CBB-6549EE76325F}">
      <dsp:nvSpPr>
        <dsp:cNvPr id="0" name=""/>
        <dsp:cNvSpPr/>
      </dsp:nvSpPr>
      <dsp:spPr>
        <a:xfrm>
          <a:off x="8015186" y="2632741"/>
          <a:ext cx="2331086" cy="2678600"/>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A federal judge approved the settlement agreement reached by DOJ and the Commonwealth. </a:t>
          </a:r>
          <a:endParaRPr lang="en-US" sz="2300" kern="1200" dirty="0"/>
        </a:p>
      </dsp:txBody>
      <dsp:txXfrm>
        <a:off x="8015186" y="2632741"/>
        <a:ext cx="2331086" cy="2678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61DC2-A04C-4B82-AB1C-17FDA78B8199}">
      <dsp:nvSpPr>
        <dsp:cNvPr id="0" name=""/>
        <dsp:cNvSpPr/>
      </dsp:nvSpPr>
      <dsp:spPr>
        <a:xfrm>
          <a:off x="10600" y="614689"/>
          <a:ext cx="11838703" cy="1615680"/>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just" defTabSz="1289050">
            <a:lnSpc>
              <a:spcPct val="90000"/>
            </a:lnSpc>
            <a:spcBef>
              <a:spcPct val="0"/>
            </a:spcBef>
            <a:spcAft>
              <a:spcPct val="35000"/>
            </a:spcAft>
          </a:pPr>
          <a:r>
            <a:rPr lang="en-US" sz="2900" b="1" i="1" u="sng" kern="1200" dirty="0" smtClean="0"/>
            <a:t>The Commonwealth also places individuals currently in the community at risk of unnecessary institutionalization at CVTC and other training centers, in violation of the ADA</a:t>
          </a:r>
          <a:r>
            <a:rPr lang="en-US" sz="2900" i="1" kern="1200" dirty="0" smtClean="0"/>
            <a:t>. </a:t>
          </a:r>
          <a:r>
            <a:rPr lang="en-US" sz="2900" i="0" kern="1200" dirty="0" smtClean="0"/>
            <a:t>Systemic failures that cause this violation include: </a:t>
          </a:r>
          <a:endParaRPr lang="en-US" sz="2900" i="0" kern="1200" dirty="0"/>
        </a:p>
      </dsp:txBody>
      <dsp:txXfrm>
        <a:off x="57922" y="662011"/>
        <a:ext cx="11744059" cy="1521036"/>
      </dsp:txXfrm>
    </dsp:sp>
    <dsp:sp modelId="{DA6585AB-75D3-4A41-AE0D-E75C22B0FC6C}">
      <dsp:nvSpPr>
        <dsp:cNvPr id="0" name=""/>
        <dsp:cNvSpPr/>
      </dsp:nvSpPr>
      <dsp:spPr>
        <a:xfrm>
          <a:off x="1194470" y="2230370"/>
          <a:ext cx="1183870" cy="1211760"/>
        </a:xfrm>
        <a:custGeom>
          <a:avLst/>
          <a:gdLst/>
          <a:ahLst/>
          <a:cxnLst/>
          <a:rect l="0" t="0" r="0" b="0"/>
          <a:pathLst>
            <a:path>
              <a:moveTo>
                <a:pt x="0" y="0"/>
              </a:moveTo>
              <a:lnTo>
                <a:pt x="0" y="1211760"/>
              </a:lnTo>
              <a:lnTo>
                <a:pt x="1183870" y="121176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FF3F4-FAE1-4C37-830F-3512C49FF093}">
      <dsp:nvSpPr>
        <dsp:cNvPr id="0" name=""/>
        <dsp:cNvSpPr/>
      </dsp:nvSpPr>
      <dsp:spPr>
        <a:xfrm>
          <a:off x="2378340" y="2634290"/>
          <a:ext cx="9381234" cy="1615680"/>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just" defTabSz="1022350">
            <a:lnSpc>
              <a:spcPct val="90000"/>
            </a:lnSpc>
            <a:spcBef>
              <a:spcPct val="0"/>
            </a:spcBef>
            <a:spcAft>
              <a:spcPct val="35000"/>
            </a:spcAft>
          </a:pPr>
          <a:r>
            <a:rPr lang="en-US" sz="2300" i="0" kern="1200" dirty="0" smtClean="0"/>
            <a:t>The Commonwealth’s failure to develop a sufficient quantity of community services to address the extremely long waiting lists for community services, including the 3,000 people designated as “urgent” because their situation places them at serious risk of institutionalization; and</a:t>
          </a:r>
          <a:endParaRPr lang="en-US" sz="2300" i="0" kern="1200" dirty="0"/>
        </a:p>
      </dsp:txBody>
      <dsp:txXfrm>
        <a:off x="2425662" y="2681612"/>
        <a:ext cx="9286590" cy="1521036"/>
      </dsp:txXfrm>
    </dsp:sp>
    <dsp:sp modelId="{0E97E5C3-F0CB-4E68-8D50-39D5C17E6A3D}">
      <dsp:nvSpPr>
        <dsp:cNvPr id="0" name=""/>
        <dsp:cNvSpPr/>
      </dsp:nvSpPr>
      <dsp:spPr>
        <a:xfrm>
          <a:off x="1194470" y="2230370"/>
          <a:ext cx="1183870" cy="3057868"/>
        </a:xfrm>
        <a:custGeom>
          <a:avLst/>
          <a:gdLst/>
          <a:ahLst/>
          <a:cxnLst/>
          <a:rect l="0" t="0" r="0" b="0"/>
          <a:pathLst>
            <a:path>
              <a:moveTo>
                <a:pt x="0" y="0"/>
              </a:moveTo>
              <a:lnTo>
                <a:pt x="0" y="3057868"/>
              </a:lnTo>
              <a:lnTo>
                <a:pt x="1183870" y="305786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74ECA-48A6-4C0B-828B-0D6DF8E151F9}">
      <dsp:nvSpPr>
        <dsp:cNvPr id="0" name=""/>
        <dsp:cNvSpPr/>
      </dsp:nvSpPr>
      <dsp:spPr>
        <a:xfrm>
          <a:off x="2378340" y="4653890"/>
          <a:ext cx="9347705" cy="1268696"/>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50000"/>
              <a:hueOff val="-555991"/>
              <a:satOff val="8658"/>
              <a:lumOff val="43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just" defTabSz="1022350">
            <a:lnSpc>
              <a:spcPct val="90000"/>
            </a:lnSpc>
            <a:spcBef>
              <a:spcPct val="0"/>
            </a:spcBef>
            <a:spcAft>
              <a:spcPct val="35000"/>
            </a:spcAft>
          </a:pPr>
          <a:r>
            <a:rPr lang="en-US" sz="2300" i="0" kern="1200" dirty="0" smtClean="0"/>
            <a:t>The Commonwealth's failure to ensure a sufficient quantity of services, including crisis and respite services, to prevent the admission of individuals in the community to training centers when they experience crises. </a:t>
          </a:r>
          <a:endParaRPr lang="en-US" sz="2300" i="0" kern="1200" dirty="0"/>
        </a:p>
      </dsp:txBody>
      <dsp:txXfrm>
        <a:off x="2415499" y="4691049"/>
        <a:ext cx="9273387" cy="1194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71ABC-6898-490B-93D7-64D1CFF89FA1}">
      <dsp:nvSpPr>
        <dsp:cNvPr id="0" name=""/>
        <dsp:cNvSpPr/>
      </dsp:nvSpPr>
      <dsp:spPr>
        <a:xfrm>
          <a:off x="0" y="39687"/>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1"/>
            </a:rPr>
            <a:t>US Constitution</a:t>
          </a:r>
          <a:endParaRPr lang="en-US" sz="3100" kern="1200" dirty="0"/>
        </a:p>
      </dsp:txBody>
      <dsp:txXfrm>
        <a:off x="0" y="39687"/>
        <a:ext cx="3286125" cy="1971675"/>
      </dsp:txXfrm>
    </dsp:sp>
    <dsp:sp modelId="{90EBDF37-1ABB-4CB2-BBF8-4A8515DECD93}">
      <dsp:nvSpPr>
        <dsp:cNvPr id="0" name=""/>
        <dsp:cNvSpPr/>
      </dsp:nvSpPr>
      <dsp:spPr>
        <a:xfrm>
          <a:off x="3614737" y="39687"/>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2"/>
            </a:rPr>
            <a:t>Americans with Disabilities Act (ADA)</a:t>
          </a:r>
          <a:endParaRPr lang="en-US" sz="3100" kern="1200" dirty="0"/>
        </a:p>
      </dsp:txBody>
      <dsp:txXfrm>
        <a:off x="3614737" y="39687"/>
        <a:ext cx="3286125" cy="1971675"/>
      </dsp:txXfrm>
    </dsp:sp>
    <dsp:sp modelId="{E4F168CB-FE9A-4543-A470-5EB129AA2F60}">
      <dsp:nvSpPr>
        <dsp:cNvPr id="0" name=""/>
        <dsp:cNvSpPr/>
      </dsp:nvSpPr>
      <dsp:spPr>
        <a:xfrm>
          <a:off x="7229475" y="39687"/>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3"/>
            </a:rPr>
            <a:t>Civil Rights of Institutionalized Persons Act (CRIPA)</a:t>
          </a:r>
          <a:endParaRPr lang="en-US" sz="3100" kern="1200" dirty="0"/>
        </a:p>
      </dsp:txBody>
      <dsp:txXfrm>
        <a:off x="7229475" y="39687"/>
        <a:ext cx="3286125" cy="1971675"/>
      </dsp:txXfrm>
    </dsp:sp>
    <dsp:sp modelId="{71B0978B-CCE1-4BDD-97F5-56E9A3DC1F0E}">
      <dsp:nvSpPr>
        <dsp:cNvPr id="0" name=""/>
        <dsp:cNvSpPr/>
      </dsp:nvSpPr>
      <dsp:spPr>
        <a:xfrm>
          <a:off x="0" y="2339975"/>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4"/>
            </a:rPr>
            <a:t>Medicaid Home and Community Based Services (HCBS) </a:t>
          </a:r>
          <a:endParaRPr lang="en-US" sz="3100" kern="1200" dirty="0"/>
        </a:p>
      </dsp:txBody>
      <dsp:txXfrm>
        <a:off x="0" y="2339975"/>
        <a:ext cx="3286125" cy="1971675"/>
      </dsp:txXfrm>
    </dsp:sp>
    <dsp:sp modelId="{B3B81523-606C-495D-B3EB-41E981546CE4}">
      <dsp:nvSpPr>
        <dsp:cNvPr id="0" name=""/>
        <dsp:cNvSpPr/>
      </dsp:nvSpPr>
      <dsp:spPr>
        <a:xfrm>
          <a:off x="3614737" y="2339975"/>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5"/>
            </a:rPr>
            <a:t>Individuals with Disabilities Education Act (IDEA)</a:t>
          </a:r>
          <a:endParaRPr lang="en-US" sz="3100" kern="1200" dirty="0"/>
        </a:p>
      </dsp:txBody>
      <dsp:txXfrm>
        <a:off x="3614737" y="2339975"/>
        <a:ext cx="3286125" cy="1971675"/>
      </dsp:txXfrm>
    </dsp:sp>
    <dsp:sp modelId="{265EF00E-FC15-40A7-BC17-36CD045F1DEB}">
      <dsp:nvSpPr>
        <dsp:cNvPr id="0" name=""/>
        <dsp:cNvSpPr/>
      </dsp:nvSpPr>
      <dsp:spPr>
        <a:xfrm>
          <a:off x="7229475" y="2323925"/>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6"/>
            </a:rPr>
            <a:t>Section 504 of the Rehabilitation Act</a:t>
          </a:r>
          <a:endParaRPr lang="en-US" sz="3100" kern="1200" dirty="0"/>
        </a:p>
      </dsp:txBody>
      <dsp:txXfrm>
        <a:off x="7229475" y="232392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B8B58-29E2-470E-B69B-8C398F8C4677}">
      <dsp:nvSpPr>
        <dsp:cNvPr id="0" name=""/>
        <dsp:cNvSpPr/>
      </dsp:nvSpPr>
      <dsp:spPr>
        <a:xfrm>
          <a:off x="0" y="39687"/>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hlinkClick xmlns:r="http://schemas.openxmlformats.org/officeDocument/2006/relationships" r:id="rId1"/>
            </a:rPr>
            <a:t>Code of Virginia: Title 37.2. Behavioral Health and Developmental Services » Chapter 4. Protection of Consumers</a:t>
          </a:r>
          <a:endParaRPr lang="en-US" sz="2400" kern="1200" dirty="0"/>
        </a:p>
      </dsp:txBody>
      <dsp:txXfrm>
        <a:off x="0" y="39687"/>
        <a:ext cx="3286125" cy="1971675"/>
      </dsp:txXfrm>
    </dsp:sp>
    <dsp:sp modelId="{80371ABC-6898-490B-93D7-64D1CFF89FA1}">
      <dsp:nvSpPr>
        <dsp:cNvPr id="0" name=""/>
        <dsp:cNvSpPr/>
      </dsp:nvSpPr>
      <dsp:spPr>
        <a:xfrm>
          <a:off x="3614737" y="39687"/>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hlinkClick xmlns:r="http://schemas.openxmlformats.org/officeDocument/2006/relationships" r:id="rId2"/>
            </a:rPr>
            <a:t>Human Rights Regulations</a:t>
          </a:r>
          <a:endParaRPr lang="en-US" sz="2400" kern="1200" dirty="0"/>
        </a:p>
      </dsp:txBody>
      <dsp:txXfrm>
        <a:off x="3614737" y="39687"/>
        <a:ext cx="3286125" cy="1971675"/>
      </dsp:txXfrm>
    </dsp:sp>
    <dsp:sp modelId="{71B0978B-CCE1-4BDD-97F5-56E9A3DC1F0E}">
      <dsp:nvSpPr>
        <dsp:cNvPr id="0" name=""/>
        <dsp:cNvSpPr/>
      </dsp:nvSpPr>
      <dsp:spPr>
        <a:xfrm>
          <a:off x="7229475" y="39687"/>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hlinkClick xmlns:r="http://schemas.openxmlformats.org/officeDocument/2006/relationships" r:id="rId3"/>
            </a:rPr>
            <a:t>Department of Medical Assistance Services (DMAS) Medicaid Handbook</a:t>
          </a:r>
          <a:endParaRPr lang="en-US" sz="2400" kern="1200" dirty="0"/>
        </a:p>
      </dsp:txBody>
      <dsp:txXfrm>
        <a:off x="7229475" y="39687"/>
        <a:ext cx="3286125" cy="1971675"/>
      </dsp:txXfrm>
    </dsp:sp>
    <dsp:sp modelId="{B3B81523-606C-495D-B3EB-41E981546CE4}">
      <dsp:nvSpPr>
        <dsp:cNvPr id="0" name=""/>
        <dsp:cNvSpPr/>
      </dsp:nvSpPr>
      <dsp:spPr>
        <a:xfrm>
          <a:off x="1807368" y="2339975"/>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hlinkClick xmlns:r="http://schemas.openxmlformats.org/officeDocument/2006/relationships" r:id="rId4"/>
            </a:rPr>
            <a:t>DBHDS Children’s Residential Facilities Rules and Regulations</a:t>
          </a:r>
          <a:endParaRPr lang="en-US" sz="2400" kern="1200" dirty="0"/>
        </a:p>
      </dsp:txBody>
      <dsp:txXfrm>
        <a:off x="1807368" y="2339975"/>
        <a:ext cx="3286125" cy="1971675"/>
      </dsp:txXfrm>
    </dsp:sp>
    <dsp:sp modelId="{265EF00E-FC15-40A7-BC17-36CD045F1DEB}">
      <dsp:nvSpPr>
        <dsp:cNvPr id="0" name=""/>
        <dsp:cNvSpPr/>
      </dsp:nvSpPr>
      <dsp:spPr>
        <a:xfrm>
          <a:off x="5422106" y="2339975"/>
          <a:ext cx="3286125" cy="1971675"/>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hlinkClick xmlns:r="http://schemas.openxmlformats.org/officeDocument/2006/relationships" r:id="rId5"/>
            </a:rPr>
            <a:t>DBHDS Licensing Regulations for Providers (Except Children’s Residential)</a:t>
          </a:r>
          <a:endParaRPr lang="en-US" sz="2400" kern="1200" dirty="0"/>
        </a:p>
      </dsp:txBody>
      <dsp:txXfrm>
        <a:off x="5422106" y="2339975"/>
        <a:ext cx="3286125" cy="197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71ABC-6898-490B-93D7-64D1CFF89FA1}">
      <dsp:nvSpPr>
        <dsp:cNvPr id="0" name=""/>
        <dsp:cNvSpPr/>
      </dsp:nvSpPr>
      <dsp:spPr>
        <a:xfrm>
          <a:off x="1748064" y="2975"/>
          <a:ext cx="3342605" cy="2005563"/>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1"/>
            </a:rPr>
            <a:t>REACH Program Standards</a:t>
          </a:r>
          <a:endParaRPr lang="en-US" sz="3100" kern="1200" dirty="0"/>
        </a:p>
      </dsp:txBody>
      <dsp:txXfrm>
        <a:off x="1748064" y="2975"/>
        <a:ext cx="3342605" cy="2005563"/>
      </dsp:txXfrm>
    </dsp:sp>
    <dsp:sp modelId="{E4F168CB-FE9A-4543-A470-5EB129AA2F60}">
      <dsp:nvSpPr>
        <dsp:cNvPr id="0" name=""/>
        <dsp:cNvSpPr/>
      </dsp:nvSpPr>
      <dsp:spPr>
        <a:xfrm>
          <a:off x="5424930" y="2975"/>
          <a:ext cx="3342605" cy="2005563"/>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hlinkClick xmlns:r="http://schemas.openxmlformats.org/officeDocument/2006/relationships" r:id="rId2"/>
            </a:rPr>
            <a:t>Children’s DD Crisis Services Program Standards</a:t>
          </a:r>
          <a:endParaRPr lang="en-US" sz="3100" kern="1200" dirty="0"/>
        </a:p>
      </dsp:txBody>
      <dsp:txXfrm>
        <a:off x="5424930" y="2975"/>
        <a:ext cx="3342605" cy="2005563"/>
      </dsp:txXfrm>
    </dsp:sp>
    <dsp:sp modelId="{71B0978B-CCE1-4BDD-97F5-56E9A3DC1F0E}">
      <dsp:nvSpPr>
        <dsp:cNvPr id="0" name=""/>
        <dsp:cNvSpPr/>
      </dsp:nvSpPr>
      <dsp:spPr>
        <a:xfrm>
          <a:off x="1748064" y="2342799"/>
          <a:ext cx="3342605" cy="2005563"/>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Private Providers</a:t>
          </a:r>
          <a:endParaRPr lang="en-US" sz="3100" kern="1200" dirty="0"/>
        </a:p>
      </dsp:txBody>
      <dsp:txXfrm>
        <a:off x="1748064" y="2342799"/>
        <a:ext cx="3342605" cy="2005563"/>
      </dsp:txXfrm>
    </dsp:sp>
    <dsp:sp modelId="{265EF00E-FC15-40A7-BC17-36CD045F1DEB}">
      <dsp:nvSpPr>
        <dsp:cNvPr id="0" name=""/>
        <dsp:cNvSpPr/>
      </dsp:nvSpPr>
      <dsp:spPr>
        <a:xfrm>
          <a:off x="5424930" y="2342799"/>
          <a:ext cx="3342605" cy="2005563"/>
        </a:xfrm>
        <a:prstGeom prst="rect">
          <a:avLst/>
        </a:prstGeom>
        <a:solidFill>
          <a:schemeClr val="lt1">
            <a:hueOff val="0"/>
            <a:satOff val="0"/>
            <a:lumOff val="0"/>
            <a:alphaOff val="0"/>
          </a:schemeClr>
        </a:solidFill>
        <a:ln w="762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Community Services Boards (CSBs)</a:t>
          </a:r>
          <a:endParaRPr lang="en-US" sz="3100" kern="1200" dirty="0"/>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A66BB9-E4A1-4053-A240-3BA8525EE42A}" type="datetimeFigureOut">
              <a:rPr lang="en-US" smtClean="0"/>
              <a:pPr/>
              <a:t>8/10/2016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FF54D9-EB12-44A3-9DED-723F24BBC13F}" type="slidenum">
              <a:rPr lang="en-US" smtClean="0"/>
              <a:pPr/>
              <a:t>‹#›</a:t>
            </a:fld>
            <a:endParaRPr lang="en-US" dirty="0"/>
          </a:p>
        </p:txBody>
      </p:sp>
    </p:spTree>
    <p:extLst>
      <p:ext uri="{BB962C8B-B14F-4D97-AF65-F5344CB8AC3E}">
        <p14:creationId xmlns:p14="http://schemas.microsoft.com/office/powerpoint/2010/main" xmlns="" val="268416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518">
              <a:defRPr/>
            </a:pPr>
            <a:endParaRPr lang="en-US" dirty="0"/>
          </a:p>
        </p:txBody>
      </p:sp>
      <p:sp>
        <p:nvSpPr>
          <p:cNvPr id="4" name="Slide Number Placeholder 3"/>
          <p:cNvSpPr>
            <a:spLocks noGrp="1"/>
          </p:cNvSpPr>
          <p:nvPr>
            <p:ph type="sldNum" sz="quarter" idx="10"/>
          </p:nvPr>
        </p:nvSpPr>
        <p:spPr/>
        <p:txBody>
          <a:bodyPr/>
          <a:lstStyle/>
          <a:p>
            <a:fld id="{209B9013-8AE2-4608-B256-82E90DEC0A46}"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2882824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160716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351195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395529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79167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330603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15</a:t>
            </a:fld>
            <a:endParaRPr lang="en-US" dirty="0"/>
          </a:p>
        </p:txBody>
      </p:sp>
    </p:spTree>
    <p:extLst>
      <p:ext uri="{BB962C8B-B14F-4D97-AF65-F5344CB8AC3E}">
        <p14:creationId xmlns:p14="http://schemas.microsoft.com/office/powerpoint/2010/main" xmlns="" val="2739748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16</a:t>
            </a:fld>
            <a:endParaRPr lang="en-US" dirty="0"/>
          </a:p>
        </p:txBody>
      </p:sp>
    </p:spTree>
    <p:extLst>
      <p:ext uri="{BB962C8B-B14F-4D97-AF65-F5344CB8AC3E}">
        <p14:creationId xmlns:p14="http://schemas.microsoft.com/office/powerpoint/2010/main" xmlns="" val="112690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17</a:t>
            </a:fld>
            <a:endParaRPr lang="en-US" dirty="0"/>
          </a:p>
        </p:txBody>
      </p:sp>
    </p:spTree>
    <p:extLst>
      <p:ext uri="{BB962C8B-B14F-4D97-AF65-F5344CB8AC3E}">
        <p14:creationId xmlns:p14="http://schemas.microsoft.com/office/powerpoint/2010/main" xmlns="" val="149857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18</a:t>
            </a:fld>
            <a:endParaRPr lang="en-US" dirty="0"/>
          </a:p>
        </p:txBody>
      </p:sp>
    </p:spTree>
    <p:extLst>
      <p:ext uri="{BB962C8B-B14F-4D97-AF65-F5344CB8AC3E}">
        <p14:creationId xmlns:p14="http://schemas.microsoft.com/office/powerpoint/2010/main" xmlns="" val="3239688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19</a:t>
            </a:fld>
            <a:endParaRPr lang="en-US" dirty="0"/>
          </a:p>
        </p:txBody>
      </p:sp>
    </p:spTree>
    <p:extLst>
      <p:ext uri="{BB962C8B-B14F-4D97-AF65-F5344CB8AC3E}">
        <p14:creationId xmlns:p14="http://schemas.microsoft.com/office/powerpoint/2010/main" xmlns="" val="189449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09B9013-8AE2-4608-B256-82E90DEC0A46}"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27181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B9013-8AE2-4608-B256-82E90DEC0A46}" type="slidenum">
              <a:rPr lang="en-US" smtClean="0"/>
              <a:pPr/>
              <a:t>20</a:t>
            </a:fld>
            <a:endParaRPr lang="en-US" dirty="0"/>
          </a:p>
        </p:txBody>
      </p:sp>
    </p:spTree>
    <p:extLst>
      <p:ext uri="{BB962C8B-B14F-4D97-AF65-F5344CB8AC3E}">
        <p14:creationId xmlns:p14="http://schemas.microsoft.com/office/powerpoint/2010/main" xmlns="" val="365420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B9013-8AE2-4608-B256-82E90DEC0A46}" type="slidenum">
              <a:rPr lang="en-US" smtClean="0"/>
              <a:pPr/>
              <a:t>21</a:t>
            </a:fld>
            <a:endParaRPr lang="en-US" dirty="0"/>
          </a:p>
        </p:txBody>
      </p:sp>
    </p:spTree>
    <p:extLst>
      <p:ext uri="{BB962C8B-B14F-4D97-AF65-F5344CB8AC3E}">
        <p14:creationId xmlns:p14="http://schemas.microsoft.com/office/powerpoint/2010/main" xmlns="" val="338668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22</a:t>
            </a:fld>
            <a:endParaRPr lang="en-US" dirty="0"/>
          </a:p>
        </p:txBody>
      </p:sp>
    </p:spTree>
    <p:extLst>
      <p:ext uri="{BB962C8B-B14F-4D97-AF65-F5344CB8AC3E}">
        <p14:creationId xmlns:p14="http://schemas.microsoft.com/office/powerpoint/2010/main" xmlns="" val="213835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23</a:t>
            </a:fld>
            <a:endParaRPr lang="en-US" dirty="0"/>
          </a:p>
        </p:txBody>
      </p:sp>
    </p:spTree>
    <p:extLst>
      <p:ext uri="{BB962C8B-B14F-4D97-AF65-F5344CB8AC3E}">
        <p14:creationId xmlns:p14="http://schemas.microsoft.com/office/powerpoint/2010/main" xmlns="" val="1343122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F54D9-EB12-44A3-9DED-723F24BBC13F}" type="slidenum">
              <a:rPr lang="en-US" smtClean="0"/>
              <a:pPr/>
              <a:t>24</a:t>
            </a:fld>
            <a:endParaRPr lang="en-US" dirty="0"/>
          </a:p>
        </p:txBody>
      </p:sp>
    </p:spTree>
    <p:extLst>
      <p:ext uri="{BB962C8B-B14F-4D97-AF65-F5344CB8AC3E}">
        <p14:creationId xmlns:p14="http://schemas.microsoft.com/office/powerpoint/2010/main" xmlns="" val="1025476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smtClean="0"/>
              <a:pPr/>
              <a:t>25</a:t>
            </a:fld>
            <a:endParaRPr lang="en-US" dirty="0"/>
          </a:p>
        </p:txBody>
      </p:sp>
    </p:spTree>
    <p:extLst>
      <p:ext uri="{BB962C8B-B14F-4D97-AF65-F5344CB8AC3E}">
        <p14:creationId xmlns:p14="http://schemas.microsoft.com/office/powerpoint/2010/main" xmlns="" val="240632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289479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5750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2169EB-A06B-40A7-A9EF-1CB7F507C36A}"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108660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283985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endParaRPr lang="en-US" dirty="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24445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69EB-A06B-40A7-A9EF-1CB7F507C36A}"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338710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baseline="0" dirty="0" smtClean="0"/>
          </a:p>
        </p:txBody>
      </p:sp>
      <p:sp>
        <p:nvSpPr>
          <p:cNvPr id="4" name="Slide Number Placeholder 3"/>
          <p:cNvSpPr>
            <a:spLocks noGrp="1"/>
          </p:cNvSpPr>
          <p:nvPr>
            <p:ph type="sldNum" sz="quarter" idx="10"/>
          </p:nvPr>
        </p:nvSpPr>
        <p:spPr/>
        <p:txBody>
          <a:bodyPr/>
          <a:lstStyle/>
          <a:p>
            <a:fld id="{748F76DB-68B5-48C3-84EC-6C878F5CEF42}"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251002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96281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405934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330813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222277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10695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403083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125554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33447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238191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358466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FD3B1-66FA-4A9F-8941-048A7453DA8F}" type="datetimeFigureOut">
              <a:rPr lang="en-US" smtClean="0"/>
              <a:pPr/>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378088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FD3B1-66FA-4A9F-8941-048A7453DA8F}" type="datetimeFigureOut">
              <a:rPr lang="en-US" smtClean="0"/>
              <a:pPr/>
              <a:t>8/10/2016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DAB8-A390-4A74-8226-5B9C8829AC1B}" type="slidenum">
              <a:rPr lang="en-US" smtClean="0"/>
              <a:pPr/>
              <a:t>‹#›</a:t>
            </a:fld>
            <a:endParaRPr lang="en-US" dirty="0"/>
          </a:p>
        </p:txBody>
      </p:sp>
    </p:spTree>
    <p:extLst>
      <p:ext uri="{BB962C8B-B14F-4D97-AF65-F5344CB8AC3E}">
        <p14:creationId xmlns:p14="http://schemas.microsoft.com/office/powerpoint/2010/main" xmlns="" val="21047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bhds.virginia.gov/individuals-and-families/developmental-disabilities/doj-settlement-agree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hosmy.virginiageneralassembly.gov/" TargetMode="External"/><Relationship Id="rId5" Type="http://schemas.openxmlformats.org/officeDocument/2006/relationships/hyperlink" Target="http://www.dbhds.virginia.gov/individuals-and-families/human-rights/state-human-rights-committee" TargetMode="External"/><Relationship Id="rId4" Type="http://schemas.openxmlformats.org/officeDocument/2006/relationships/hyperlink" Target="http://www.dbhds.virginia.gov/individuals-and-families/human-rights/local-hr-committe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russell.payne@dbhds.virgini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dbhds.virginia.gov/professionals-and-service-providers/developmental-disability-services-for-providers" TargetMode="External"/><Relationship Id="rId5" Type="http://schemas.openxmlformats.org/officeDocument/2006/relationships/hyperlink" Target="http://www.dbhds.virginia.gov/professionals-and-service-providers/developmental-disability-services-for-providers/provider-development" TargetMode="External"/><Relationship Id="rId4" Type="http://schemas.openxmlformats.org/officeDocument/2006/relationships/hyperlink" Target="mailto:heather.norton@dbhds.virgini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Settlement%20Agreement/amicus%20brief%20filed%2012.29.15%20by%20dlcv.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file:///\\NTPDC1.vopa.local\Users\karamccallum\My%20Documents\signed%20Barber%20letter%20TC%20admissions%20from%20psych%20facilites.pdf" TargetMode="External"/><Relationship Id="rId4" Type="http://schemas.openxmlformats.org/officeDocument/2006/relationships/hyperlink" Target="file:///\\NTPDC1.vopa.local\Users\karamccallum\My%20Documents\scanned%20letter%20and%20report%20to%20DOJ.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dlcv.org/crisi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999468"/>
            <a:ext cx="12193057" cy="3767655"/>
          </a:xfrm>
          <a:prstGeom prst="rect">
            <a:avLst/>
          </a:prstGeom>
        </p:spPr>
      </p:pic>
      <p:sp>
        <p:nvSpPr>
          <p:cNvPr id="2" name="Title 1"/>
          <p:cNvSpPr>
            <a:spLocks noGrp="1"/>
          </p:cNvSpPr>
          <p:nvPr>
            <p:ph type="ctrTitle"/>
          </p:nvPr>
        </p:nvSpPr>
        <p:spPr>
          <a:xfrm>
            <a:off x="-1059" y="377373"/>
            <a:ext cx="12193059" cy="1364342"/>
          </a:xfrm>
        </p:spPr>
        <p:txBody>
          <a:bodyPr>
            <a:noAutofit/>
          </a:bodyPr>
          <a:lstStyle/>
          <a:p>
            <a:r>
              <a:rPr lang="en-US" sz="4800" b="1" spc="600" dirty="0" smtClean="0"/>
              <a:t>Advocating for Crisis Services</a:t>
            </a:r>
            <a:endParaRPr lang="en-US" sz="4800" b="1" spc="600" dirty="0"/>
          </a:p>
        </p:txBody>
      </p:sp>
      <p:sp>
        <p:nvSpPr>
          <p:cNvPr id="3" name="Subtitle 2"/>
          <p:cNvSpPr>
            <a:spLocks noGrp="1"/>
          </p:cNvSpPr>
          <p:nvPr>
            <p:ph type="subTitle" idx="1"/>
          </p:nvPr>
        </p:nvSpPr>
        <p:spPr>
          <a:xfrm>
            <a:off x="1523470" y="2027011"/>
            <a:ext cx="9144000" cy="972457"/>
          </a:xfrm>
        </p:spPr>
        <p:txBody>
          <a:bodyPr>
            <a:normAutofit/>
          </a:bodyPr>
          <a:lstStyle/>
          <a:p>
            <a:r>
              <a:rPr lang="en-US" spc="600" dirty="0" smtClean="0"/>
              <a:t>Erin Haw &amp; Kara McCallum</a:t>
            </a:r>
          </a:p>
          <a:p>
            <a:r>
              <a:rPr lang="en-US" spc="600" dirty="0" smtClean="0"/>
              <a:t>disAbility Law Center of Virginia (dLCV)</a:t>
            </a:r>
            <a:endParaRPr lang="en-US" spc="600" dirty="0"/>
          </a:p>
        </p:txBody>
      </p:sp>
    </p:spTree>
    <p:extLst>
      <p:ext uri="{BB962C8B-B14F-4D97-AF65-F5344CB8AC3E}">
        <p14:creationId xmlns:p14="http://schemas.microsoft.com/office/powerpoint/2010/main" xmlns="" val="173906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233304"/>
            <a:ext cx="6509982"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prstClr val="white"/>
                </a:solidFill>
              </a:rPr>
              <a:t>Future Crisis Services System?</a:t>
            </a:r>
          </a:p>
        </p:txBody>
      </p:sp>
      <p:graphicFrame>
        <p:nvGraphicFramePr>
          <p:cNvPr id="3" name="Content Placeholder 2"/>
          <p:cNvGraphicFramePr>
            <a:graphicFrameLocks noGrp="1"/>
          </p:cNvGraphicFramePr>
          <p:nvPr>
            <p:ph idx="1"/>
          </p:nvPr>
        </p:nvGraphicFramePr>
        <p:xfrm>
          <a:off x="-405602" y="1058779"/>
          <a:ext cx="12597602" cy="5799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3288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600" dirty="0" smtClean="0"/>
              <a:t>3. Disability Rights</a:t>
            </a:r>
            <a:endParaRPr lang="en-US" spc="600" dirty="0"/>
          </a:p>
        </p:txBody>
      </p:sp>
    </p:spTree>
    <p:extLst>
      <p:ext uri="{BB962C8B-B14F-4D97-AF65-F5344CB8AC3E}">
        <p14:creationId xmlns:p14="http://schemas.microsoft.com/office/powerpoint/2010/main" xmlns="" val="2234989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233304"/>
            <a:ext cx="3452884"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prstClr val="white"/>
                </a:solidFill>
              </a:rPr>
              <a:t>Rights: Federal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223253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33310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233304"/>
            <a:ext cx="2906973"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prstClr val="white"/>
                </a:solidFill>
              </a:rPr>
              <a:t>Rights: State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624035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0599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 y="233304"/>
            <a:ext cx="9347201"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prstClr val="white"/>
                </a:solidFill>
              </a:rPr>
              <a:t>Rights &amp; Standards: Local </a:t>
            </a:r>
            <a:r>
              <a:rPr lang="en-US" sz="4000" dirty="0" smtClean="0">
                <a:solidFill>
                  <a:prstClr val="white"/>
                </a:solidFill>
              </a:rPr>
              <a:t>and </a:t>
            </a:r>
            <a:r>
              <a:rPr lang="en-US" sz="4000" dirty="0">
                <a:solidFill>
                  <a:prstClr val="white"/>
                </a:solidFill>
              </a:rPr>
              <a:t>Programmatic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550117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2841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Advocacy Strategies</a:t>
            </a:r>
            <a:endParaRPr lang="en-US" dirty="0"/>
          </a:p>
        </p:txBody>
      </p:sp>
    </p:spTree>
    <p:extLst>
      <p:ext uri="{BB962C8B-B14F-4D97-AF65-F5344CB8AC3E}">
        <p14:creationId xmlns:p14="http://schemas.microsoft.com/office/powerpoint/2010/main" xmlns="" val="2512082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6268"/>
            <a:ext cx="2858386" cy="778932"/>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solidFill>
                  <a:schemeClr val="bg1"/>
                </a:solidFill>
                <a:latin typeface="+mn-lt"/>
              </a:rPr>
              <a:t>Power Poses</a:t>
            </a:r>
            <a:endParaRPr lang="en-US" sz="4000" dirty="0">
              <a:solidFill>
                <a:schemeClr val="bg1"/>
              </a:solidFill>
              <a:latin typeface="+mn-lt"/>
            </a:endParaRPr>
          </a:p>
        </p:txBody>
      </p:sp>
      <p:pic>
        <p:nvPicPr>
          <p:cNvPr id="4" name="Content Placeholder 3"/>
          <p:cNvPicPr>
            <a:picLocks noGrp="1" noChangeAspect="1"/>
          </p:cNvPicPr>
          <p:nvPr>
            <p:ph idx="1"/>
          </p:nvPr>
        </p:nvPicPr>
        <p:blipFill>
          <a:blip r:embed="rId3"/>
          <a:stretch>
            <a:fillRect/>
          </a:stretch>
        </p:blipFill>
        <p:spPr>
          <a:xfrm>
            <a:off x="1959610" y="1543050"/>
            <a:ext cx="8286749" cy="4617720"/>
          </a:xfrm>
          <a:prstGeom prst="rect">
            <a:avLst/>
          </a:prstGeom>
        </p:spPr>
      </p:pic>
      <p:sp>
        <p:nvSpPr>
          <p:cNvPr id="3" name="Footer Placeholder 2"/>
          <p:cNvSpPr>
            <a:spLocks noGrp="1"/>
          </p:cNvSpPr>
          <p:nvPr>
            <p:ph type="ftr" sz="quarter" idx="11"/>
          </p:nvPr>
        </p:nvSpPr>
        <p:spPr>
          <a:xfrm>
            <a:off x="2858386" y="6301267"/>
            <a:ext cx="6051698" cy="365125"/>
          </a:xfrm>
        </p:spPr>
        <p:txBody>
          <a:bodyPr/>
          <a:lstStyle/>
          <a:p>
            <a:r>
              <a:rPr lang="en-US" dirty="0"/>
              <a:t>http://www.jbchicago.com/fake-it-til-you-make-it-the-secrets-behind-power-posing/</a:t>
            </a:r>
          </a:p>
        </p:txBody>
      </p:sp>
    </p:spTree>
    <p:extLst>
      <p:ext uri="{BB962C8B-B14F-4D97-AF65-F5344CB8AC3E}">
        <p14:creationId xmlns:p14="http://schemas.microsoft.com/office/powerpoint/2010/main" xmlns="" val="342093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991"/>
            <a:ext cx="5537200" cy="756709"/>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solidFill>
                  <a:schemeClr val="bg1"/>
                </a:solidFill>
                <a:latin typeface="+mn-lt"/>
              </a:rPr>
              <a:t>Strategies: Your Advocacy</a:t>
            </a:r>
            <a:endParaRPr lang="en-US" sz="4000" dirty="0">
              <a:solidFill>
                <a:schemeClr val="bg1"/>
              </a:solidFill>
              <a:latin typeface="+mn-lt"/>
            </a:endParaRPr>
          </a:p>
        </p:txBody>
      </p:sp>
      <p:sp>
        <p:nvSpPr>
          <p:cNvPr id="3" name="Content Placeholder 2"/>
          <p:cNvSpPr>
            <a:spLocks noGrp="1"/>
          </p:cNvSpPr>
          <p:nvPr>
            <p:ph idx="1"/>
          </p:nvPr>
        </p:nvSpPr>
        <p:spPr>
          <a:xfrm>
            <a:off x="838200" y="1270000"/>
            <a:ext cx="10515600" cy="4906963"/>
          </a:xfrm>
        </p:spPr>
        <p:txBody>
          <a:bodyPr>
            <a:normAutofit/>
          </a:bodyPr>
          <a:lstStyle/>
          <a:p>
            <a:r>
              <a:rPr lang="en-US" sz="3200" dirty="0" smtClean="0"/>
              <a:t>Be clear about what you want</a:t>
            </a:r>
          </a:p>
          <a:p>
            <a:r>
              <a:rPr lang="en-US" sz="3200" dirty="0" smtClean="0"/>
              <a:t>Fight the urge to tell your entire story</a:t>
            </a:r>
          </a:p>
          <a:p>
            <a:r>
              <a:rPr lang="en-US" sz="3200" dirty="0" smtClean="0"/>
              <a:t>Prioritize your concerns and address one at a time</a:t>
            </a:r>
            <a:endParaRPr lang="en-US" sz="3200" dirty="0"/>
          </a:p>
          <a:p>
            <a:r>
              <a:rPr lang="en-US" sz="3200" dirty="0" smtClean="0"/>
              <a:t>Use </a:t>
            </a:r>
            <a:r>
              <a:rPr lang="en-US" sz="3200" dirty="0"/>
              <a:t>written communication when possible </a:t>
            </a:r>
            <a:endParaRPr lang="en-US" sz="3200" dirty="0" smtClean="0"/>
          </a:p>
          <a:p>
            <a:r>
              <a:rPr lang="en-US" sz="3200" dirty="0"/>
              <a:t>Request responses in </a:t>
            </a:r>
            <a:r>
              <a:rPr lang="en-US" sz="3200" dirty="0" smtClean="0"/>
              <a:t>writing</a:t>
            </a:r>
          </a:p>
          <a:p>
            <a:r>
              <a:rPr lang="en-US" sz="3200" dirty="0" smtClean="0"/>
              <a:t>Direct your communication to the entity that holds responsibility to “fix” your problem</a:t>
            </a:r>
          </a:p>
          <a:p>
            <a:r>
              <a:rPr lang="en-US" sz="3200" dirty="0" smtClean="0"/>
              <a:t>If you don’t get a response “bump it up!”</a:t>
            </a:r>
          </a:p>
          <a:p>
            <a:endParaRPr lang="en-US" dirty="0"/>
          </a:p>
        </p:txBody>
      </p:sp>
    </p:spTree>
    <p:extLst>
      <p:ext uri="{BB962C8B-B14F-4D97-AF65-F5344CB8AC3E}">
        <p14:creationId xmlns:p14="http://schemas.microsoft.com/office/powerpoint/2010/main" xmlns="" val="1249169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Get to know the system and key players</a:t>
            </a:r>
          </a:p>
          <a:p>
            <a:r>
              <a:rPr lang="en-US" sz="3200" dirty="0" smtClean="0"/>
              <a:t>Attend public meetings and use the public comment period:</a:t>
            </a:r>
          </a:p>
          <a:p>
            <a:pPr lvl="1"/>
            <a:r>
              <a:rPr lang="en-US" sz="3200" dirty="0" smtClean="0">
                <a:hlinkClick r:id="rId3"/>
              </a:rPr>
              <a:t>Settlement Agreement Stakeholder </a:t>
            </a:r>
            <a:endParaRPr lang="en-US" sz="3200" dirty="0" smtClean="0"/>
          </a:p>
          <a:p>
            <a:pPr lvl="1"/>
            <a:r>
              <a:rPr lang="en-US" sz="3200" dirty="0" smtClean="0">
                <a:hlinkClick r:id="rId4"/>
              </a:rPr>
              <a:t>Local Human Rights Committee </a:t>
            </a:r>
            <a:endParaRPr lang="en-US" sz="3200" dirty="0" smtClean="0"/>
          </a:p>
          <a:p>
            <a:pPr lvl="1"/>
            <a:r>
              <a:rPr lang="en-US" sz="3200" dirty="0" smtClean="0">
                <a:hlinkClick r:id="rId5"/>
              </a:rPr>
              <a:t>State Human Rights Committee </a:t>
            </a:r>
            <a:endParaRPr lang="en-US" sz="3200" dirty="0" smtClean="0"/>
          </a:p>
          <a:p>
            <a:pPr lvl="1"/>
            <a:r>
              <a:rPr lang="en-US" sz="3200" dirty="0" smtClean="0"/>
              <a:t>REACH Advisory Council </a:t>
            </a:r>
          </a:p>
          <a:p>
            <a:pPr lvl="1"/>
            <a:r>
              <a:rPr lang="en-US" sz="3200" dirty="0" smtClean="0"/>
              <a:t>Legislative committee </a:t>
            </a:r>
          </a:p>
          <a:p>
            <a:r>
              <a:rPr lang="en-US" sz="3200" dirty="0" smtClean="0"/>
              <a:t>Contact </a:t>
            </a:r>
            <a:r>
              <a:rPr lang="en-US" sz="3200" dirty="0" smtClean="0">
                <a:hlinkClick r:id="rId6"/>
              </a:rPr>
              <a:t>state</a:t>
            </a:r>
            <a:r>
              <a:rPr lang="en-US" sz="3200" dirty="0" smtClean="0"/>
              <a:t> and local law makers</a:t>
            </a:r>
          </a:p>
          <a:p>
            <a:pPr marL="457200" lvl="1" indent="0">
              <a:buNone/>
            </a:pPr>
            <a:endParaRPr lang="en-US" dirty="0"/>
          </a:p>
        </p:txBody>
      </p:sp>
      <p:sp>
        <p:nvSpPr>
          <p:cNvPr id="6" name="Title 1"/>
          <p:cNvSpPr>
            <a:spLocks noGrp="1"/>
          </p:cNvSpPr>
          <p:nvPr>
            <p:ph type="title"/>
          </p:nvPr>
        </p:nvSpPr>
        <p:spPr>
          <a:xfrm>
            <a:off x="0" y="215900"/>
            <a:ext cx="5486400" cy="753533"/>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solidFill>
                  <a:schemeClr val="bg1"/>
                </a:solidFill>
                <a:latin typeface="+mn-lt"/>
              </a:rPr>
              <a:t>Strategies: Your Advocacy</a:t>
            </a:r>
            <a:endParaRPr lang="en-US" sz="4000" dirty="0">
              <a:solidFill>
                <a:schemeClr val="bg1"/>
              </a:solidFill>
              <a:latin typeface="+mn-lt"/>
            </a:endParaRPr>
          </a:p>
        </p:txBody>
      </p:sp>
    </p:spTree>
    <p:extLst>
      <p:ext uri="{BB962C8B-B14F-4D97-AF65-F5344CB8AC3E}">
        <p14:creationId xmlns:p14="http://schemas.microsoft.com/office/powerpoint/2010/main" xmlns="" val="2710310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5099"/>
            <a:ext cx="3949700" cy="694267"/>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solidFill>
                  <a:schemeClr val="bg1"/>
                </a:solidFill>
                <a:latin typeface="+mn-lt"/>
              </a:rPr>
              <a:t>Available Contacts</a:t>
            </a:r>
            <a:endParaRPr lang="en-US" sz="4000" dirty="0">
              <a:solidFill>
                <a:schemeClr val="bg1"/>
              </a:solidFill>
              <a:latin typeface="+mn-lt"/>
            </a:endParaRPr>
          </a:p>
        </p:txBody>
      </p:sp>
      <p:sp>
        <p:nvSpPr>
          <p:cNvPr id="3" name="Content Placeholder 2"/>
          <p:cNvSpPr>
            <a:spLocks noGrp="1"/>
          </p:cNvSpPr>
          <p:nvPr>
            <p:ph idx="1"/>
          </p:nvPr>
        </p:nvSpPr>
        <p:spPr/>
        <p:txBody>
          <a:bodyPr>
            <a:normAutofit lnSpcReduction="10000"/>
          </a:bodyPr>
          <a:lstStyle/>
          <a:p>
            <a:r>
              <a:rPr lang="en-US" sz="3200" dirty="0"/>
              <a:t>Russell Payne, C</a:t>
            </a:r>
            <a:r>
              <a:rPr lang="en-US" sz="3200" dirty="0" smtClean="0"/>
              <a:t>onstituent </a:t>
            </a:r>
            <a:r>
              <a:rPr lang="en-US" sz="3200" dirty="0"/>
              <a:t>and </a:t>
            </a:r>
            <a:r>
              <a:rPr lang="en-US" sz="3200" dirty="0" smtClean="0"/>
              <a:t>Stakeholder Relations,  Behavioral Health Services, 804-786-1395, </a:t>
            </a:r>
            <a:r>
              <a:rPr lang="en-US" sz="3200" dirty="0" smtClean="0">
                <a:hlinkClick r:id="rId3"/>
              </a:rPr>
              <a:t>russell.payne@dbhds.virginia.gov</a:t>
            </a:r>
            <a:endParaRPr lang="en-US" sz="3200" dirty="0"/>
          </a:p>
          <a:p>
            <a:r>
              <a:rPr lang="en-US" sz="3200" dirty="0"/>
              <a:t>Heather Norton, </a:t>
            </a:r>
            <a:r>
              <a:rPr lang="en-US" sz="3200" dirty="0" smtClean="0"/>
              <a:t>Community </a:t>
            </a:r>
            <a:r>
              <a:rPr lang="en-US" sz="3200" dirty="0"/>
              <a:t>Support </a:t>
            </a:r>
            <a:r>
              <a:rPr lang="en-US" sz="3200" dirty="0" smtClean="0"/>
              <a:t>Services, Developmental Services, 804-786-5850 </a:t>
            </a:r>
            <a:r>
              <a:rPr lang="en-US" sz="3200" dirty="0" smtClean="0">
                <a:hlinkClick r:id="rId4"/>
              </a:rPr>
              <a:t>heather.norton@dbhds.virginia.gov</a:t>
            </a:r>
            <a:endParaRPr lang="en-US" sz="3200" dirty="0"/>
          </a:p>
          <a:p>
            <a:r>
              <a:rPr lang="en-US" sz="3200" dirty="0">
                <a:hlinkClick r:id="rId5"/>
              </a:rPr>
              <a:t>Community Resource </a:t>
            </a:r>
            <a:r>
              <a:rPr lang="en-US" sz="3200" dirty="0" smtClean="0">
                <a:hlinkClick r:id="rId5"/>
              </a:rPr>
              <a:t>Consultants</a:t>
            </a:r>
            <a:endParaRPr lang="en-US" sz="3200" dirty="0" smtClean="0"/>
          </a:p>
          <a:p>
            <a:r>
              <a:rPr lang="en-US" sz="3200" dirty="0" smtClean="0">
                <a:hlinkClick r:id="rId5"/>
              </a:rPr>
              <a:t>Regional </a:t>
            </a:r>
            <a:r>
              <a:rPr lang="en-US" sz="3200" dirty="0">
                <a:hlinkClick r:id="rId5"/>
              </a:rPr>
              <a:t>Support </a:t>
            </a:r>
            <a:r>
              <a:rPr lang="en-US" sz="3200" dirty="0" smtClean="0">
                <a:hlinkClick r:id="rId5"/>
              </a:rPr>
              <a:t>Teams</a:t>
            </a:r>
            <a:endParaRPr lang="en-US" sz="3200" dirty="0" smtClean="0"/>
          </a:p>
          <a:p>
            <a:r>
              <a:rPr lang="en-US" sz="3200" dirty="0" smtClean="0">
                <a:hlinkClick r:id="rId6"/>
              </a:rPr>
              <a:t>Critical </a:t>
            </a:r>
            <a:r>
              <a:rPr lang="en-US" sz="3200" dirty="0">
                <a:hlinkClick r:id="rId6"/>
              </a:rPr>
              <a:t>and Complex Consultation Team</a:t>
            </a:r>
            <a:endParaRPr lang="en-US" sz="3200" dirty="0"/>
          </a:p>
          <a:p>
            <a:pPr marL="0" indent="0">
              <a:buNone/>
            </a:pPr>
            <a:endParaRPr lang="en-US" dirty="0"/>
          </a:p>
        </p:txBody>
      </p:sp>
    </p:spTree>
    <p:extLst>
      <p:ext uri="{BB962C8B-B14F-4D97-AF65-F5344CB8AC3E}">
        <p14:creationId xmlns:p14="http://schemas.microsoft.com/office/powerpoint/2010/main" xmlns="" val="124473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spc="600" dirty="0" smtClean="0"/>
              <a:t>Presentation Outline</a:t>
            </a:r>
            <a:endParaRPr lang="en-US" sz="6000" u="sng" spc="6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Where have we been? </a:t>
            </a:r>
          </a:p>
          <a:p>
            <a:pPr marL="514350" indent="-514350">
              <a:buFont typeface="+mj-lt"/>
              <a:buAutoNum type="arabicPeriod"/>
            </a:pPr>
            <a:r>
              <a:rPr lang="en-US" dirty="0" smtClean="0"/>
              <a:t>Where are we going?</a:t>
            </a:r>
          </a:p>
          <a:p>
            <a:pPr marL="514350" indent="-514350">
              <a:buFont typeface="+mj-lt"/>
              <a:buAutoNum type="arabicPeriod"/>
            </a:pPr>
            <a:r>
              <a:rPr lang="en-US" dirty="0" smtClean="0"/>
              <a:t>Disability Rights </a:t>
            </a:r>
          </a:p>
          <a:p>
            <a:pPr marL="514350" indent="-514350">
              <a:buFont typeface="+mj-lt"/>
              <a:buAutoNum type="arabicPeriod"/>
            </a:pPr>
            <a:r>
              <a:rPr lang="en-US" dirty="0" smtClean="0"/>
              <a:t>Advocacy Strategies</a:t>
            </a:r>
          </a:p>
          <a:p>
            <a:pPr marL="514350" indent="-514350">
              <a:buFont typeface="+mj-lt"/>
              <a:buAutoNum type="arabicPeriod"/>
            </a:pPr>
            <a:r>
              <a:rPr lang="en-US" dirty="0" smtClean="0"/>
              <a:t>Participant Experiences</a:t>
            </a:r>
            <a:endParaRPr lang="en-US" dirty="0"/>
          </a:p>
        </p:txBody>
      </p:sp>
    </p:spTree>
    <p:extLst>
      <p:ext uri="{BB962C8B-B14F-4D97-AF65-F5344CB8AC3E}">
        <p14:creationId xmlns:p14="http://schemas.microsoft.com/office/powerpoint/2010/main" xmlns="" val="1493751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443"/>
            <a:ext cx="5918200" cy="737657"/>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solidFill>
                  <a:schemeClr val="bg1"/>
                </a:solidFill>
                <a:latin typeface="+mn-lt"/>
              </a:rPr>
              <a:t>Strategies: dLCV’s Advocacy</a:t>
            </a:r>
            <a:endParaRPr lang="en-US" sz="4000" dirty="0">
              <a:solidFill>
                <a:schemeClr val="bg1"/>
              </a:solidFill>
              <a:latin typeface="+mn-lt"/>
            </a:endParaRPr>
          </a:p>
        </p:txBody>
      </p:sp>
      <p:sp>
        <p:nvSpPr>
          <p:cNvPr id="3" name="Content Placeholder 2"/>
          <p:cNvSpPr>
            <a:spLocks noGrp="1"/>
          </p:cNvSpPr>
          <p:nvPr>
            <p:ph idx="1"/>
          </p:nvPr>
        </p:nvSpPr>
        <p:spPr/>
        <p:txBody>
          <a:bodyPr/>
          <a:lstStyle/>
          <a:p>
            <a:r>
              <a:rPr lang="en-US" sz="3600" dirty="0" smtClean="0"/>
              <a:t>dLCV filed an </a:t>
            </a:r>
            <a:r>
              <a:rPr lang="en-US" sz="3600" dirty="0" smtClean="0">
                <a:hlinkClick r:id="rId3" action="ppaction://hlinkfile"/>
              </a:rPr>
              <a:t>amicus brief</a:t>
            </a:r>
            <a:endParaRPr lang="en-US" sz="3600" dirty="0" smtClean="0"/>
          </a:p>
          <a:p>
            <a:r>
              <a:rPr lang="en-US" sz="3600" dirty="0" smtClean="0">
                <a:hlinkClick r:id="rId4" action="ppaction://hlinkfile"/>
              </a:rPr>
              <a:t>Public reports</a:t>
            </a:r>
            <a:endParaRPr lang="en-US" sz="3600" dirty="0" smtClean="0"/>
          </a:p>
          <a:p>
            <a:r>
              <a:rPr lang="en-US" sz="3600" dirty="0" smtClean="0"/>
              <a:t>Collaboration with advocacy partners</a:t>
            </a:r>
          </a:p>
          <a:p>
            <a:r>
              <a:rPr lang="en-US" sz="3600" dirty="0" smtClean="0"/>
              <a:t>Educating stakeholders and legislators</a:t>
            </a:r>
          </a:p>
          <a:p>
            <a:pPr lvl="0"/>
            <a:r>
              <a:rPr lang="en-US" sz="3600" dirty="0" smtClean="0">
                <a:solidFill>
                  <a:prstClr val="black"/>
                </a:solidFill>
              </a:rPr>
              <a:t>Formal </a:t>
            </a:r>
            <a:r>
              <a:rPr lang="en-US" sz="3600" dirty="0">
                <a:solidFill>
                  <a:prstClr val="black"/>
                </a:solidFill>
              </a:rPr>
              <a:t>complaint mechanisms</a:t>
            </a:r>
          </a:p>
          <a:p>
            <a:pPr lvl="0"/>
            <a:r>
              <a:rPr lang="en-US" sz="3600" dirty="0">
                <a:solidFill>
                  <a:prstClr val="black"/>
                </a:solidFill>
                <a:hlinkClick r:id="rId5" action="ppaction://hlinkfile"/>
              </a:rPr>
              <a:t>Written </a:t>
            </a:r>
            <a:r>
              <a:rPr lang="en-US" sz="3600" dirty="0" smtClean="0">
                <a:solidFill>
                  <a:prstClr val="black"/>
                </a:solidFill>
                <a:hlinkClick r:id="rId5" action="ppaction://hlinkfile"/>
              </a:rPr>
              <a:t>requests</a:t>
            </a:r>
            <a:r>
              <a:rPr lang="en-US" sz="3600" dirty="0" smtClean="0">
                <a:solidFill>
                  <a:prstClr val="black"/>
                </a:solidFill>
              </a:rPr>
              <a:t>/ </a:t>
            </a:r>
            <a:r>
              <a:rPr lang="en-US" sz="3600" dirty="0">
                <a:solidFill>
                  <a:prstClr val="black"/>
                </a:solidFill>
              </a:rPr>
              <a:t>negotiation </a:t>
            </a:r>
          </a:p>
          <a:p>
            <a:pPr marL="0" indent="0">
              <a:buNone/>
            </a:pPr>
            <a:endParaRPr lang="en-US" dirty="0" smtClean="0"/>
          </a:p>
        </p:txBody>
      </p:sp>
    </p:spTree>
    <p:extLst>
      <p:ext uri="{BB962C8B-B14F-4D97-AF65-F5344CB8AC3E}">
        <p14:creationId xmlns:p14="http://schemas.microsoft.com/office/powerpoint/2010/main" xmlns="" val="1574226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0393"/>
            <a:ext cx="5575300" cy="680508"/>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dirty="0" smtClean="0">
                <a:solidFill>
                  <a:schemeClr val="bg1"/>
                </a:solidFill>
                <a:latin typeface="+mn-lt"/>
              </a:rPr>
              <a:t>dLCV Crisis Services Portal</a:t>
            </a:r>
            <a:endParaRPr lang="en-US" sz="4000" dirty="0">
              <a:solidFill>
                <a:schemeClr val="bg1"/>
              </a:solidFill>
              <a:latin typeface="+mn-lt"/>
            </a:endParaRPr>
          </a:p>
        </p:txBody>
      </p:sp>
      <p:pic>
        <p:nvPicPr>
          <p:cNvPr id="4" name="Content Placeholder 3">
            <a:hlinkClick r:id="rId3"/>
          </p:cNvPr>
          <p:cNvPicPr>
            <a:picLocks noGrp="1" noChangeAspect="1"/>
          </p:cNvPicPr>
          <p:nvPr>
            <p:ph idx="1"/>
          </p:nvPr>
        </p:nvPicPr>
        <p:blipFill>
          <a:blip r:embed="rId4"/>
          <a:stretch>
            <a:fillRect/>
          </a:stretch>
        </p:blipFill>
        <p:spPr>
          <a:xfrm>
            <a:off x="1452033" y="1150144"/>
            <a:ext cx="9139767" cy="5141119"/>
          </a:xfrm>
          <a:prstGeom prst="rect">
            <a:avLst/>
          </a:prstGeom>
        </p:spPr>
      </p:pic>
    </p:spTree>
    <p:extLst>
      <p:ext uri="{BB962C8B-B14F-4D97-AF65-F5344CB8AC3E}">
        <p14:creationId xmlns:p14="http://schemas.microsoft.com/office/powerpoint/2010/main" xmlns="" val="2819710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59"/>
            <a:ext cx="7620000" cy="697441"/>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spc="600" dirty="0">
                <a:solidFill>
                  <a:schemeClr val="bg1"/>
                </a:solidFill>
                <a:latin typeface="+mn-lt"/>
              </a:rPr>
              <a:t>dLCV Crisis Services Portal</a:t>
            </a:r>
          </a:p>
        </p:txBody>
      </p:sp>
      <p:sp>
        <p:nvSpPr>
          <p:cNvPr id="3" name="Content Placeholder 2"/>
          <p:cNvSpPr>
            <a:spLocks noGrp="1"/>
          </p:cNvSpPr>
          <p:nvPr>
            <p:ph idx="1"/>
          </p:nvPr>
        </p:nvSpPr>
        <p:spPr/>
        <p:txBody>
          <a:bodyPr>
            <a:normAutofit/>
          </a:bodyPr>
          <a:lstStyle/>
          <a:p>
            <a:r>
              <a:rPr lang="en-US" dirty="0" smtClean="0"/>
              <a:t>www.dlcv.org/crisis</a:t>
            </a:r>
          </a:p>
          <a:p>
            <a:r>
              <a:rPr lang="en-US" dirty="0" smtClean="0"/>
              <a:t>Complaints processes available for: </a:t>
            </a:r>
          </a:p>
          <a:p>
            <a:pPr lvl="1"/>
            <a:r>
              <a:rPr lang="en-US" dirty="0" smtClean="0"/>
              <a:t>REACH </a:t>
            </a:r>
          </a:p>
          <a:p>
            <a:pPr lvl="1"/>
            <a:r>
              <a:rPr lang="en-US" dirty="0" smtClean="0"/>
              <a:t>Office of Human Rights</a:t>
            </a:r>
          </a:p>
          <a:p>
            <a:pPr lvl="1"/>
            <a:r>
              <a:rPr lang="en-US" dirty="0" smtClean="0"/>
              <a:t>Office of Licensing</a:t>
            </a:r>
          </a:p>
          <a:p>
            <a:pPr lvl="1"/>
            <a:r>
              <a:rPr lang="en-US" dirty="0" smtClean="0"/>
              <a:t>Virginia Department of Health</a:t>
            </a:r>
          </a:p>
          <a:p>
            <a:pPr lvl="1"/>
            <a:r>
              <a:rPr lang="en-US" dirty="0"/>
              <a:t>Virginia Department of </a:t>
            </a:r>
            <a:r>
              <a:rPr lang="en-US" dirty="0" smtClean="0"/>
              <a:t>Health Professions</a:t>
            </a:r>
            <a:endParaRPr lang="en-US" dirty="0"/>
          </a:p>
          <a:p>
            <a:pPr lvl="1"/>
            <a:r>
              <a:rPr lang="en-US" dirty="0"/>
              <a:t>Medicaid </a:t>
            </a:r>
            <a:r>
              <a:rPr lang="en-US" dirty="0" smtClean="0"/>
              <a:t>Fraud Unit</a:t>
            </a:r>
          </a:p>
          <a:p>
            <a:pPr lvl="1"/>
            <a:r>
              <a:rPr lang="en-US" dirty="0" smtClean="0"/>
              <a:t>Virginia Department of Social Services</a:t>
            </a:r>
          </a:p>
          <a:p>
            <a:pPr lvl="1"/>
            <a:r>
              <a:rPr lang="en-US" dirty="0" smtClean="0"/>
              <a:t>Office of the State Inspector General</a:t>
            </a:r>
          </a:p>
          <a:p>
            <a:pPr marL="457200" lvl="1" indent="0">
              <a:buNone/>
            </a:pPr>
            <a:endParaRPr lang="en-US" dirty="0"/>
          </a:p>
          <a:p>
            <a:pPr lvl="1"/>
            <a:endParaRPr lang="en-US" dirty="0"/>
          </a:p>
        </p:txBody>
      </p:sp>
    </p:spTree>
    <p:extLst>
      <p:ext uri="{BB962C8B-B14F-4D97-AF65-F5344CB8AC3E}">
        <p14:creationId xmlns:p14="http://schemas.microsoft.com/office/powerpoint/2010/main" xmlns="" val="3613499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5</a:t>
            </a:r>
            <a:r>
              <a:rPr lang="en-US" dirty="0" smtClean="0"/>
              <a:t>. Participant Experiences</a:t>
            </a:r>
            <a:endParaRPr lang="en-US" dirty="0"/>
          </a:p>
        </p:txBody>
      </p:sp>
    </p:spTree>
    <p:extLst>
      <p:ext uri="{BB962C8B-B14F-4D97-AF65-F5344CB8AC3E}">
        <p14:creationId xmlns:p14="http://schemas.microsoft.com/office/powerpoint/2010/main" xmlns="" val="587118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4712"/>
            <a:ext cx="10515600" cy="5052251"/>
          </a:xfrm>
        </p:spPr>
        <p:txBody>
          <a:bodyPr>
            <a:normAutofit/>
          </a:bodyPr>
          <a:lstStyle/>
          <a:p>
            <a:pPr marL="514350" indent="-514350">
              <a:buAutoNum type="arabicPeriod"/>
            </a:pPr>
            <a:r>
              <a:rPr lang="en-US" sz="3600" dirty="0" smtClean="0"/>
              <a:t>Have you or someone you support recently been in crisis?</a:t>
            </a:r>
          </a:p>
          <a:p>
            <a:pPr marL="514350" indent="-514350">
              <a:buAutoNum type="arabicPeriod"/>
            </a:pPr>
            <a:r>
              <a:rPr lang="en-US" sz="3600" dirty="0" smtClean="0"/>
              <a:t>Who responded to the crisis?</a:t>
            </a:r>
          </a:p>
          <a:p>
            <a:pPr marL="514350" indent="-514350">
              <a:buAutoNum type="arabicPeriod"/>
            </a:pPr>
            <a:r>
              <a:rPr lang="en-US" sz="3600" dirty="0" smtClean="0"/>
              <a:t>Who was there to help?</a:t>
            </a:r>
          </a:p>
          <a:p>
            <a:pPr marL="514350" indent="-514350">
              <a:buAutoNum type="arabicPeriod"/>
            </a:pPr>
            <a:r>
              <a:rPr lang="en-US" sz="3600" dirty="0" smtClean="0"/>
              <a:t>What did you or the person you support get from the people who responded?</a:t>
            </a:r>
          </a:p>
          <a:p>
            <a:pPr marL="514350" indent="-514350">
              <a:buAutoNum type="arabicPeriod"/>
            </a:pPr>
            <a:r>
              <a:rPr lang="en-US" sz="3600" dirty="0" smtClean="0"/>
              <a:t>What did you or the person you support need?</a:t>
            </a:r>
          </a:p>
          <a:p>
            <a:pPr marL="514350" indent="-514350">
              <a:buAutoNum type="arabicPeriod"/>
            </a:pPr>
            <a:r>
              <a:rPr lang="en-US" sz="3600" dirty="0" smtClean="0"/>
              <a:t>What would you change about the experience?</a:t>
            </a:r>
            <a:endParaRPr lang="en-US" sz="3600" dirty="0"/>
          </a:p>
        </p:txBody>
      </p:sp>
    </p:spTree>
    <p:extLst>
      <p:ext uri="{BB962C8B-B14F-4D97-AF65-F5344CB8AC3E}">
        <p14:creationId xmlns:p14="http://schemas.microsoft.com/office/powerpoint/2010/main" xmlns="" val="3875045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799"/>
            <a:ext cx="5867400" cy="711201"/>
          </a:xfrm>
        </p:spPr>
        <p:style>
          <a:lnRef idx="1">
            <a:schemeClr val="accent2"/>
          </a:lnRef>
          <a:fillRef idx="3">
            <a:schemeClr val="accent2"/>
          </a:fillRef>
          <a:effectRef idx="2">
            <a:schemeClr val="accent2"/>
          </a:effectRef>
          <a:fontRef idx="minor">
            <a:schemeClr val="lt1"/>
          </a:fontRef>
        </p:style>
        <p:txBody>
          <a:bodyPr>
            <a:normAutofit/>
          </a:bodyPr>
          <a:lstStyle/>
          <a:p>
            <a:r>
              <a:rPr lang="en-US" sz="4000" spc="600" dirty="0" smtClean="0">
                <a:solidFill>
                  <a:schemeClr val="bg1"/>
                </a:solidFill>
              </a:rPr>
              <a:t>Contact Information</a:t>
            </a:r>
            <a:endParaRPr lang="en-US" sz="4000" spc="600" dirty="0">
              <a:solidFill>
                <a:schemeClr val="bg1"/>
              </a:solidFill>
            </a:endParaRPr>
          </a:p>
        </p:txBody>
      </p:sp>
      <p:sp>
        <p:nvSpPr>
          <p:cNvPr id="3" name="Content Placeholder 2"/>
          <p:cNvSpPr>
            <a:spLocks noGrp="1"/>
          </p:cNvSpPr>
          <p:nvPr>
            <p:ph idx="1"/>
          </p:nvPr>
        </p:nvSpPr>
        <p:spPr>
          <a:xfrm>
            <a:off x="838200" y="1690687"/>
            <a:ext cx="10515600" cy="4235979"/>
          </a:xfrm>
        </p:spPr>
        <p:txBody>
          <a:bodyPr>
            <a:normAutofit/>
          </a:bodyPr>
          <a:lstStyle/>
          <a:p>
            <a:pPr marL="0" indent="0">
              <a:buNone/>
            </a:pPr>
            <a:r>
              <a:rPr lang="en-US" sz="3600" dirty="0" smtClean="0"/>
              <a:t>disAbility Law Center of Virginia</a:t>
            </a:r>
            <a:br>
              <a:rPr lang="en-US" sz="3600" dirty="0" smtClean="0"/>
            </a:br>
            <a:r>
              <a:rPr lang="en-US" sz="3600" dirty="0" smtClean="0"/>
              <a:t>1512 Willow Lawn Drive, Suite 100</a:t>
            </a:r>
            <a:br>
              <a:rPr lang="en-US" sz="3600" dirty="0" smtClean="0"/>
            </a:br>
            <a:r>
              <a:rPr lang="en-US" sz="3600" dirty="0" smtClean="0"/>
              <a:t>Richmond, VA  23230</a:t>
            </a:r>
            <a:br>
              <a:rPr lang="en-US" sz="3600" dirty="0" smtClean="0"/>
            </a:br>
            <a:r>
              <a:rPr lang="en-US" sz="3600" dirty="0" smtClean="0"/>
              <a:t>1-800-552-3962 (phone)</a:t>
            </a:r>
            <a:br>
              <a:rPr lang="en-US" sz="3600" dirty="0" smtClean="0"/>
            </a:br>
            <a:r>
              <a:rPr lang="en-US" sz="3600" dirty="0" smtClean="0"/>
              <a:t>1-804-662-7057 (fax)</a:t>
            </a:r>
            <a:br>
              <a:rPr lang="en-US" sz="3600" dirty="0" smtClean="0"/>
            </a:br>
            <a:r>
              <a:rPr lang="en-US" sz="3600" dirty="0" smtClean="0"/>
              <a:t>info@dLCV.org</a:t>
            </a:r>
            <a:br>
              <a:rPr lang="en-US" sz="3600" dirty="0" smtClean="0"/>
            </a:br>
            <a:r>
              <a:rPr lang="en-US" sz="3600" dirty="0" smtClean="0"/>
              <a:t>www.dlcv.org</a:t>
            </a:r>
            <a:endParaRPr lang="en-US" sz="3600" dirty="0"/>
          </a:p>
        </p:txBody>
      </p:sp>
      <p:pic>
        <p:nvPicPr>
          <p:cNvPr id="4" name="Picture 3"/>
          <p:cNvPicPr>
            <a:picLocks noChangeAspect="1"/>
          </p:cNvPicPr>
          <p:nvPr/>
        </p:nvPicPr>
        <p:blipFill>
          <a:blip r:embed="rId3"/>
          <a:stretch>
            <a:fillRect/>
          </a:stretch>
        </p:blipFill>
        <p:spPr>
          <a:xfrm>
            <a:off x="7840980" y="1234440"/>
            <a:ext cx="2583180" cy="3886200"/>
          </a:xfrm>
          <a:prstGeom prst="rect">
            <a:avLst/>
          </a:prstGeom>
        </p:spPr>
      </p:pic>
    </p:spTree>
    <p:extLst>
      <p:ext uri="{BB962C8B-B14F-4D97-AF65-F5344CB8AC3E}">
        <p14:creationId xmlns:p14="http://schemas.microsoft.com/office/powerpoint/2010/main" xmlns="" val="287106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010492"/>
          </a:xfrm>
        </p:spPr>
        <p:txBody>
          <a:bodyPr/>
          <a:lstStyle/>
          <a:p>
            <a:pPr algn="ctr"/>
            <a:r>
              <a:rPr lang="en-US" spc="600" dirty="0" smtClean="0"/>
              <a:t>1. Where have we been?</a:t>
            </a:r>
            <a:endParaRPr lang="en-US" spc="600" dirty="0"/>
          </a:p>
        </p:txBody>
      </p:sp>
    </p:spTree>
    <p:extLst>
      <p:ext uri="{BB962C8B-B14F-4D97-AF65-F5344CB8AC3E}">
        <p14:creationId xmlns:p14="http://schemas.microsoft.com/office/powerpoint/2010/main" xmlns="" val="420755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86854" y="160020"/>
          <a:ext cx="9573146" cy="5708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7"/>
          <a:stretch>
            <a:fillRect/>
          </a:stretch>
        </p:blipFill>
        <p:spPr>
          <a:xfrm>
            <a:off x="5032625" y="916609"/>
            <a:ext cx="4938188" cy="4669941"/>
          </a:xfrm>
          <a:prstGeom prst="rect">
            <a:avLst/>
          </a:prstGeom>
        </p:spPr>
      </p:pic>
      <p:sp>
        <p:nvSpPr>
          <p:cNvPr id="7" name="Rectangle 6"/>
          <p:cNvSpPr/>
          <p:nvPr/>
        </p:nvSpPr>
        <p:spPr>
          <a:xfrm>
            <a:off x="6701050" y="2166666"/>
            <a:ext cx="2920621" cy="2169825"/>
          </a:xfrm>
          <a:prstGeom prst="rect">
            <a:avLst/>
          </a:prstGeom>
        </p:spPr>
        <p:txBody>
          <a:bodyPr wrap="square">
            <a:spAutoFit/>
          </a:bodyPr>
          <a:lstStyle/>
          <a:p>
            <a:pPr algn="ctr">
              <a:lnSpc>
                <a:spcPct val="150000"/>
              </a:lnSpc>
            </a:pPr>
            <a:r>
              <a:rPr lang="en-US" sz="3000" dirty="0">
                <a:solidFill>
                  <a:prstClr val="black"/>
                </a:solidFill>
              </a:rPr>
              <a:t>DEVELOPMENTAL</a:t>
            </a:r>
          </a:p>
          <a:p>
            <a:pPr algn="ctr">
              <a:lnSpc>
                <a:spcPct val="150000"/>
              </a:lnSpc>
            </a:pPr>
            <a:r>
              <a:rPr lang="en-US" sz="3000" dirty="0">
                <a:solidFill>
                  <a:prstClr val="black"/>
                </a:solidFill>
              </a:rPr>
              <a:t>DISABILITY</a:t>
            </a:r>
          </a:p>
          <a:p>
            <a:pPr algn="ctr">
              <a:lnSpc>
                <a:spcPct val="150000"/>
              </a:lnSpc>
            </a:pPr>
            <a:r>
              <a:rPr lang="en-US" sz="3000" dirty="0">
                <a:solidFill>
                  <a:prstClr val="black"/>
                </a:solidFill>
              </a:rPr>
              <a:t>SERVICES</a:t>
            </a:r>
          </a:p>
        </p:txBody>
      </p:sp>
      <p:sp>
        <p:nvSpPr>
          <p:cNvPr id="9" name="TextBox 8"/>
          <p:cNvSpPr txBox="1"/>
          <p:nvPr/>
        </p:nvSpPr>
        <p:spPr>
          <a:xfrm>
            <a:off x="5524519" y="2589858"/>
            <a:ext cx="750627" cy="1323439"/>
          </a:xfrm>
          <a:prstGeom prst="rect">
            <a:avLst/>
          </a:prstGeom>
          <a:noFill/>
        </p:spPr>
        <p:txBody>
          <a:bodyPr wrap="square" rtlCol="0">
            <a:spAutoFit/>
          </a:bodyPr>
          <a:lstStyle/>
          <a:p>
            <a:pPr algn="ctr"/>
            <a:r>
              <a:rPr lang="en-US" sz="8000" dirty="0">
                <a:solidFill>
                  <a:prstClr val="black"/>
                </a:solidFill>
              </a:rPr>
              <a:t>?</a:t>
            </a:r>
          </a:p>
        </p:txBody>
      </p:sp>
      <p:sp>
        <p:nvSpPr>
          <p:cNvPr id="10" name="TextBox 9"/>
          <p:cNvSpPr txBox="1"/>
          <p:nvPr/>
        </p:nvSpPr>
        <p:spPr>
          <a:xfrm>
            <a:off x="2562093" y="2166666"/>
            <a:ext cx="2224585" cy="2098267"/>
          </a:xfrm>
          <a:prstGeom prst="rect">
            <a:avLst/>
          </a:prstGeom>
          <a:noFill/>
        </p:spPr>
        <p:txBody>
          <a:bodyPr wrap="square" rtlCol="0">
            <a:spAutoFit/>
          </a:bodyPr>
          <a:lstStyle/>
          <a:p>
            <a:pPr algn="ctr">
              <a:lnSpc>
                <a:spcPct val="150000"/>
              </a:lnSpc>
            </a:pPr>
            <a:r>
              <a:rPr lang="en-US" sz="3000" dirty="0">
                <a:solidFill>
                  <a:prstClr val="black"/>
                </a:solidFill>
              </a:rPr>
              <a:t>MENTAL</a:t>
            </a:r>
          </a:p>
          <a:p>
            <a:pPr algn="ctr">
              <a:lnSpc>
                <a:spcPct val="150000"/>
              </a:lnSpc>
            </a:pPr>
            <a:r>
              <a:rPr lang="en-US" sz="3000" dirty="0">
                <a:solidFill>
                  <a:prstClr val="black"/>
                </a:solidFill>
              </a:rPr>
              <a:t>HEALTH</a:t>
            </a:r>
          </a:p>
          <a:p>
            <a:pPr algn="ctr">
              <a:lnSpc>
                <a:spcPct val="150000"/>
              </a:lnSpc>
            </a:pPr>
            <a:r>
              <a:rPr lang="en-US" sz="3000" dirty="0">
                <a:solidFill>
                  <a:prstClr val="black"/>
                </a:solidFill>
              </a:rPr>
              <a:t>SERVICES</a:t>
            </a:r>
          </a:p>
        </p:txBody>
      </p:sp>
    </p:spTree>
    <p:extLst>
      <p:ext uri="{BB962C8B-B14F-4D97-AF65-F5344CB8AC3E}">
        <p14:creationId xmlns:p14="http://schemas.microsoft.com/office/powerpoint/2010/main" xmlns="" val="49615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ext uri="{D42A27DB-BD31-4B8C-83A1-F6EECF244321}">
                <p14:modId xmlns:p14="http://schemas.microsoft.com/office/powerpoint/2010/main" xmlns="" val="1751833265"/>
              </p:ext>
            </p:extLst>
          </p:nvPr>
        </p:nvGraphicFramePr>
        <p:xfrm>
          <a:off x="0" y="705854"/>
          <a:ext cx="12191999" cy="535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09364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p:cNvGraphicFramePr>
            <a:graphicFrameLocks noGrp="1"/>
          </p:cNvGraphicFramePr>
          <p:nvPr>
            <p:ph idx="1"/>
          </p:nvPr>
        </p:nvGraphicFramePr>
        <p:xfrm>
          <a:off x="150126" y="587247"/>
          <a:ext cx="11859904" cy="653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0" y="233304"/>
            <a:ext cx="542925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prstClr val="white"/>
                </a:solidFill>
              </a:rPr>
              <a:t>2011 DOJ Findings Letter</a:t>
            </a:r>
          </a:p>
        </p:txBody>
      </p:sp>
    </p:spTree>
    <p:extLst>
      <p:ext uri="{BB962C8B-B14F-4D97-AF65-F5344CB8AC3E}">
        <p14:creationId xmlns:p14="http://schemas.microsoft.com/office/powerpoint/2010/main" xmlns="" val="424608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p:cNvGraphicFramePr>
            <a:graphicFrameLocks noGrp="1"/>
          </p:cNvGraphicFramePr>
          <p:nvPr>
            <p:ph idx="1"/>
            <p:extLst>
              <p:ext uri="{D42A27DB-BD31-4B8C-83A1-F6EECF244321}">
                <p14:modId xmlns:p14="http://schemas.microsoft.com/office/powerpoint/2010/main" xmlns="" val="1576233729"/>
              </p:ext>
            </p:extLst>
          </p:nvPr>
        </p:nvGraphicFramePr>
        <p:xfrm>
          <a:off x="150125" y="1132765"/>
          <a:ext cx="11873554" cy="558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0" y="233304"/>
            <a:ext cx="61722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prstClr val="white"/>
                </a:solidFill>
              </a:rPr>
              <a:t>2012 Settlement Agreement</a:t>
            </a:r>
          </a:p>
        </p:txBody>
      </p:sp>
    </p:spTree>
    <p:extLst>
      <p:ext uri="{BB962C8B-B14F-4D97-AF65-F5344CB8AC3E}">
        <p14:creationId xmlns:p14="http://schemas.microsoft.com/office/powerpoint/2010/main" xmlns="" val="3019528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23226"/>
          </a:xfrm>
        </p:spPr>
        <p:txBody>
          <a:bodyPr/>
          <a:lstStyle/>
          <a:p>
            <a:pPr algn="ctr"/>
            <a:r>
              <a:rPr lang="en-US" spc="600" dirty="0" smtClean="0"/>
              <a:t>2. Where are we going?</a:t>
            </a:r>
            <a:endParaRPr lang="en-US" spc="600" dirty="0"/>
          </a:p>
        </p:txBody>
      </p:sp>
    </p:spTree>
    <p:extLst>
      <p:ext uri="{BB962C8B-B14F-4D97-AF65-F5344CB8AC3E}">
        <p14:creationId xmlns:p14="http://schemas.microsoft.com/office/powerpoint/2010/main" xmlns="" val="148178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233304"/>
            <a:ext cx="64389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a:solidFill>
                  <a:prstClr val="white"/>
                </a:solidFill>
              </a:rPr>
              <a:t>Current Crisis Services System</a:t>
            </a:r>
          </a:p>
        </p:txBody>
      </p:sp>
      <p:graphicFrame>
        <p:nvGraphicFramePr>
          <p:cNvPr id="3" name="Content Placeholder 2"/>
          <p:cNvGraphicFramePr>
            <a:graphicFrameLocks noGrp="1"/>
          </p:cNvGraphicFramePr>
          <p:nvPr>
            <p:ph idx="1"/>
          </p:nvPr>
        </p:nvGraphicFramePr>
        <p:xfrm>
          <a:off x="1214652" y="818866"/>
          <a:ext cx="10549718" cy="5525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59929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838</Words>
  <Application>Microsoft Office PowerPoint</Application>
  <PresentationFormat>Custom</PresentationFormat>
  <Paragraphs>145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Advocating for Crisis Services</vt:lpstr>
      <vt:lpstr>Presentation Outline</vt:lpstr>
      <vt:lpstr>1. Where have we been?</vt:lpstr>
      <vt:lpstr>Slide 4</vt:lpstr>
      <vt:lpstr>Slide 5</vt:lpstr>
      <vt:lpstr>Slide 6</vt:lpstr>
      <vt:lpstr>Slide 7</vt:lpstr>
      <vt:lpstr>2. Where are we going?</vt:lpstr>
      <vt:lpstr>Slide 9</vt:lpstr>
      <vt:lpstr>Slide 10</vt:lpstr>
      <vt:lpstr>3. Disability Rights</vt:lpstr>
      <vt:lpstr>Slide 12</vt:lpstr>
      <vt:lpstr>Slide 13</vt:lpstr>
      <vt:lpstr>Slide 14</vt:lpstr>
      <vt:lpstr>4. Advocacy Strategies</vt:lpstr>
      <vt:lpstr>Power Poses</vt:lpstr>
      <vt:lpstr>Strategies: Your Advocacy</vt:lpstr>
      <vt:lpstr>Strategies: Your Advocacy</vt:lpstr>
      <vt:lpstr>Available Contacts</vt:lpstr>
      <vt:lpstr>Strategies: dLCV’s Advocacy</vt:lpstr>
      <vt:lpstr>dLCV Crisis Services Portal</vt:lpstr>
      <vt:lpstr>dLCV Crisis Services Portal</vt:lpstr>
      <vt:lpstr>5. Participant Experiences</vt:lpstr>
      <vt:lpstr>Slide 24</vt:lpstr>
      <vt:lpstr>Contact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Crisis Services</dc:title>
  <dc:creator>Erin Haw</dc:creator>
  <cp:lastModifiedBy>intern</cp:lastModifiedBy>
  <cp:revision>26</cp:revision>
  <cp:lastPrinted>2016-08-10T11:03:40Z</cp:lastPrinted>
  <dcterms:created xsi:type="dcterms:W3CDTF">2016-08-05T15:14:50Z</dcterms:created>
  <dcterms:modified xsi:type="dcterms:W3CDTF">2016-08-10T16:07:45Z</dcterms:modified>
</cp:coreProperties>
</file>